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85" r:id="rId3"/>
    <p:sldId id="263" r:id="rId4"/>
    <p:sldId id="339" r:id="rId5"/>
    <p:sldId id="291" r:id="rId6"/>
    <p:sldId id="292" r:id="rId7"/>
    <p:sldId id="294" r:id="rId8"/>
    <p:sldId id="296" r:id="rId9"/>
    <p:sldId id="298" r:id="rId10"/>
    <p:sldId id="299" r:id="rId11"/>
    <p:sldId id="308" r:id="rId12"/>
    <p:sldId id="316" r:id="rId13"/>
    <p:sldId id="319" r:id="rId14"/>
    <p:sldId id="327" r:id="rId15"/>
    <p:sldId id="342" r:id="rId16"/>
    <p:sldId id="329" r:id="rId17"/>
    <p:sldId id="330" r:id="rId18"/>
    <p:sldId id="336" r:id="rId19"/>
    <p:sldId id="340" r:id="rId20"/>
    <p:sldId id="328" r:id="rId21"/>
    <p:sldId id="335" r:id="rId22"/>
    <p:sldId id="343" r:id="rId23"/>
    <p:sldId id="300" r:id="rId24"/>
    <p:sldId id="320" r:id="rId25"/>
    <p:sldId id="348" r:id="rId26"/>
    <p:sldId id="321" r:id="rId27"/>
    <p:sldId id="350" r:id="rId28"/>
    <p:sldId id="322" r:id="rId29"/>
    <p:sldId id="325" r:id="rId30"/>
    <p:sldId id="351" r:id="rId31"/>
    <p:sldId id="324" r:id="rId32"/>
    <p:sldId id="326" r:id="rId33"/>
    <p:sldId id="379" r:id="rId34"/>
    <p:sldId id="341" r:id="rId35"/>
    <p:sldId id="349" r:id="rId36"/>
    <p:sldId id="333" r:id="rId37"/>
    <p:sldId id="352" r:id="rId38"/>
    <p:sldId id="344" r:id="rId39"/>
    <p:sldId id="345" r:id="rId40"/>
    <p:sldId id="346" r:id="rId41"/>
    <p:sldId id="347" r:id="rId42"/>
    <p:sldId id="334" r:id="rId43"/>
    <p:sldId id="366" r:id="rId44"/>
    <p:sldId id="364" r:id="rId45"/>
    <p:sldId id="365" r:id="rId46"/>
    <p:sldId id="367" r:id="rId47"/>
    <p:sldId id="354" r:id="rId48"/>
    <p:sldId id="35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58" r:id="rId58"/>
    <p:sldId id="376" r:id="rId59"/>
    <p:sldId id="362" r:id="rId60"/>
    <p:sldId id="363" r:id="rId61"/>
    <p:sldId id="377" r:id="rId62"/>
    <p:sldId id="378" r:id="rId63"/>
    <p:sldId id="353" r:id="rId64"/>
    <p:sldId id="268" r:id="rId65"/>
    <p:sldId id="332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Inter" panose="020B05020300000000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iriaBSVUgyxA3DeQT9zvKgkd07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C6CE4-14F3-4A4B-B540-876BFB298877}">
  <a:tblStyle styleId="{427C6CE4-14F3-4A4B-B540-876BFB2988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F087415-897B-48D4-AE10-7444EC90540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974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0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7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473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6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214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16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713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6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4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1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0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03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397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23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809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6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720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05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4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59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48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975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9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50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069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744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94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268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9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932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767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808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09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54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574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276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453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324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90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0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413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967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28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874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205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16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327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28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024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5700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01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541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265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69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72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23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7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875" y="268160"/>
            <a:ext cx="7068301" cy="91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9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13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5A3004-3506-419B-B608-3355E8B6BA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730" y="4846319"/>
            <a:ext cx="1268670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em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0.jpeg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7.emf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7.emf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sevpv3qf4.execute-api.us-west-2.amazonaws.com/default/SplunkStudyClub_StopInstance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7.emf"/><Relationship Id="rId4" Type="http://schemas.openxmlformats.org/officeDocument/2006/relationships/image" Target="../media/image45.emf"/><Relationship Id="rId9" Type="http://schemas.openxmlformats.org/officeDocument/2006/relationships/image" Target="../media/image6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plunk.com/enterprise/dev_license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plunk.com/en_us/software/splunk-enterprise.html" TargetMode="External"/><Relationship Id="rId4" Type="http://schemas.openxmlformats.org/officeDocument/2006/relationships/hyperlink" Target="https://www.splunk.com/en_us/resources/personalized-dev-test-licenses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08709" y="1378527"/>
            <a:ext cx="8582891" cy="171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GB" sz="5000" dirty="0"/>
              <a:t>AWS Splunk Environments: </a:t>
            </a:r>
            <a:br>
              <a:rPr lang="en-GB" sz="6000" dirty="0"/>
            </a:br>
            <a:r>
              <a:rPr lang="en-GB" sz="2000" dirty="0"/>
              <a:t>A step by step guide to empowering collaborative community learning</a:t>
            </a:r>
            <a:endParaRPr sz="20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A8EFA4-00D7-4CF1-AAF9-AEE0DD229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3" b="19780"/>
          <a:stretch/>
        </p:blipFill>
        <p:spPr>
          <a:xfrm>
            <a:off x="471054" y="4128654"/>
            <a:ext cx="1971674" cy="872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AFAF4-BFAE-4C7C-8701-B1C71D0F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19" b="15152"/>
          <a:stretch/>
        </p:blipFill>
        <p:spPr>
          <a:xfrm>
            <a:off x="476065" y="486036"/>
            <a:ext cx="2260750" cy="373553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9AA0C-785D-4ADF-95A5-49D3E2CF4E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923" b="25791"/>
          <a:stretch/>
        </p:blipFill>
        <p:spPr>
          <a:xfrm>
            <a:off x="3243617" y="1208205"/>
            <a:ext cx="2196371" cy="3013364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6B7BD9-8963-4958-8874-B4582FD59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595" b="41414"/>
          <a:stretch/>
        </p:blipFill>
        <p:spPr>
          <a:xfrm>
            <a:off x="5946790" y="1942497"/>
            <a:ext cx="2146653" cy="2279072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064F5-625B-4BC9-BC94-DEF8D32D65A3}"/>
              </a:ext>
            </a:extLst>
          </p:cNvPr>
          <p:cNvSpPr txBox="1"/>
          <p:nvPr/>
        </p:nvSpPr>
        <p:spPr>
          <a:xfrm>
            <a:off x="2882708" y="1398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https://signin.aws.amazon.com/</a:t>
            </a:r>
          </a:p>
        </p:txBody>
      </p:sp>
    </p:spTree>
    <p:extLst>
      <p:ext uri="{BB962C8B-B14F-4D97-AF65-F5344CB8AC3E}">
        <p14:creationId xmlns:p14="http://schemas.microsoft.com/office/powerpoint/2010/main" val="310575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ctrTitle"/>
          </p:nvPr>
        </p:nvSpPr>
        <p:spPr>
          <a:xfrm>
            <a:off x="760376" y="399729"/>
            <a:ext cx="3268648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AWS: Security</a:t>
            </a:r>
            <a:br>
              <a:rPr lang="en" sz="3200" dirty="0"/>
            </a:b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SecurityGroups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85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D3939E-C98F-4339-ABF2-0B698475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70" y="710594"/>
            <a:ext cx="5448125" cy="398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77A24-2F93-406F-AB99-432E8CB1485D}"/>
              </a:ext>
            </a:extLst>
          </p:cNvPr>
          <p:cNvSpPr txBox="1"/>
          <p:nvPr/>
        </p:nvSpPr>
        <p:spPr>
          <a:xfrm>
            <a:off x="2091017" y="4758181"/>
            <a:ext cx="48207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https://docs.splunk.com/Documentation/Splunk/8.1.3/InheritedDeployment/Ports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0587E-3321-420C-8421-4DBE49D97516}"/>
              </a:ext>
            </a:extLst>
          </p:cNvPr>
          <p:cNvSpPr txBox="1"/>
          <p:nvPr/>
        </p:nvSpPr>
        <p:spPr>
          <a:xfrm>
            <a:off x="2037229" y="340145"/>
            <a:ext cx="450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Splunk Enterprise Components: Network Connectivity </a:t>
            </a:r>
          </a:p>
        </p:txBody>
      </p:sp>
    </p:spTree>
    <p:extLst>
      <p:ext uri="{BB962C8B-B14F-4D97-AF65-F5344CB8AC3E}">
        <p14:creationId xmlns:p14="http://schemas.microsoft.com/office/powerpoint/2010/main" val="88312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7A21E-5D5E-4D1A-A2AA-46A4CE17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3" y="1062114"/>
            <a:ext cx="7848329" cy="2250571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63AEE-449B-47A2-ADF6-B1656226EE14}"/>
              </a:ext>
            </a:extLst>
          </p:cNvPr>
          <p:cNvSpPr txBox="1"/>
          <p:nvPr/>
        </p:nvSpPr>
        <p:spPr>
          <a:xfrm>
            <a:off x="2091017" y="4758181"/>
            <a:ext cx="48207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https://docs.splunk.com/Documentation/Splunk/8.1.3/InheritedDeployment/Ports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C0226-4381-4426-B7FA-4386B1B13EE5}"/>
              </a:ext>
            </a:extLst>
          </p:cNvPr>
          <p:cNvSpPr txBox="1"/>
          <p:nvPr/>
        </p:nvSpPr>
        <p:spPr>
          <a:xfrm>
            <a:off x="2037229" y="340145"/>
            <a:ext cx="450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Splunk Enterprise Components: Network Connectivity </a:t>
            </a:r>
          </a:p>
        </p:txBody>
      </p:sp>
    </p:spTree>
    <p:extLst>
      <p:ext uri="{BB962C8B-B14F-4D97-AF65-F5344CB8AC3E}">
        <p14:creationId xmlns:p14="http://schemas.microsoft.com/office/powerpoint/2010/main" val="90626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157849" y="229410"/>
            <a:ext cx="3866433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AWS </a:t>
            </a:r>
            <a:r>
              <a:rPr lang="en-GB" dirty="0" err="1"/>
              <a:t>SecurityGroup</a:t>
            </a:r>
            <a:r>
              <a:rPr lang="en-GB" dirty="0"/>
              <a:t> 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9F5B9A08-5943-4E70-83B2-C3C794151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18156"/>
              </p:ext>
            </p:extLst>
          </p:nvPr>
        </p:nvGraphicFramePr>
        <p:xfrm>
          <a:off x="527394" y="2075700"/>
          <a:ext cx="3439488" cy="2503186"/>
        </p:xfrm>
        <a:graphic>
          <a:graphicData uri="http://schemas.openxmlformats.org/drawingml/2006/table">
            <a:tbl>
              <a:tblPr firstRow="1" bandRow="1">
                <a:tableStyleId>{427C6CE4-14F3-4A4B-B540-876BFB298877}</a:tableStyleId>
              </a:tblPr>
              <a:tblGrid>
                <a:gridCol w="1005571">
                  <a:extLst>
                    <a:ext uri="{9D8B030D-6E8A-4147-A177-3AD203B41FA5}">
                      <a16:colId xmlns:a16="http://schemas.microsoft.com/office/drawing/2014/main" val="1241672194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126473190"/>
                    </a:ext>
                  </a:extLst>
                </a:gridCol>
                <a:gridCol w="925568">
                  <a:extLst>
                    <a:ext uri="{9D8B030D-6E8A-4147-A177-3AD203B41FA5}">
                      <a16:colId xmlns:a16="http://schemas.microsoft.com/office/drawing/2014/main" val="1341133144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2769219057"/>
                    </a:ext>
                  </a:extLst>
                </a:gridCol>
              </a:tblGrid>
              <a:tr h="290989">
                <a:tc>
                  <a:txBody>
                    <a:bodyPr/>
                    <a:lstStyle/>
                    <a:p>
                      <a:r>
                        <a:rPr lang="en-US" sz="1000" dirty="0"/>
                        <a:t>Type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Range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Source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82820"/>
                  </a:ext>
                </a:extLst>
              </a:tr>
              <a:tr h="357997">
                <a:tc>
                  <a:txBody>
                    <a:bodyPr/>
                    <a:lstStyle/>
                    <a:p>
                      <a:r>
                        <a:rPr lang="en-GB" sz="1000" dirty="0"/>
                        <a:t>Custom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8000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/>
                        <a:t>Custom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554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8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SSH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22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43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/>
                        <a:t>Custom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8089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55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dirty="0"/>
                        <a:t>Custom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9997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7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HTTPS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TCP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443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247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B454F3-C1F1-41E1-B821-10870C93B38E}"/>
              </a:ext>
            </a:extLst>
          </p:cNvPr>
          <p:cNvSpPr txBox="1"/>
          <p:nvPr/>
        </p:nvSpPr>
        <p:spPr>
          <a:xfrm>
            <a:off x="419102" y="1697307"/>
            <a:ext cx="12662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Inbound Rules</a:t>
            </a:r>
            <a:endParaRPr lang="en-GB" sz="1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00D43-BD39-4140-88EC-A215094EB50A}"/>
              </a:ext>
            </a:extLst>
          </p:cNvPr>
          <p:cNvSpPr txBox="1"/>
          <p:nvPr/>
        </p:nvSpPr>
        <p:spPr>
          <a:xfrm>
            <a:off x="4381504" y="1729030"/>
            <a:ext cx="12662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Outbound Rules</a:t>
            </a:r>
            <a:endParaRPr lang="en-GB" sz="1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282FC0BA-A7EE-4F77-AA5F-5DCFDCE94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34100"/>
              </p:ext>
            </p:extLst>
          </p:nvPr>
        </p:nvGraphicFramePr>
        <p:xfrm>
          <a:off x="4464424" y="2043566"/>
          <a:ext cx="3939989" cy="559931"/>
        </p:xfrm>
        <a:graphic>
          <a:graphicData uri="http://schemas.openxmlformats.org/drawingml/2006/table">
            <a:tbl>
              <a:tblPr firstRow="1" bandRow="1">
                <a:tableStyleId>{427C6CE4-14F3-4A4B-B540-876BFB298877}</a:tableStyleId>
              </a:tblPr>
              <a:tblGrid>
                <a:gridCol w="991166">
                  <a:extLst>
                    <a:ext uri="{9D8B030D-6E8A-4147-A177-3AD203B41FA5}">
                      <a16:colId xmlns:a16="http://schemas.microsoft.com/office/drawing/2014/main" val="1241672194"/>
                    </a:ext>
                  </a:extLst>
                </a:gridCol>
                <a:gridCol w="824187">
                  <a:extLst>
                    <a:ext uri="{9D8B030D-6E8A-4147-A177-3AD203B41FA5}">
                      <a16:colId xmlns:a16="http://schemas.microsoft.com/office/drawing/2014/main" val="126473190"/>
                    </a:ext>
                  </a:extLst>
                </a:gridCol>
                <a:gridCol w="1116106">
                  <a:extLst>
                    <a:ext uri="{9D8B030D-6E8A-4147-A177-3AD203B41FA5}">
                      <a16:colId xmlns:a16="http://schemas.microsoft.com/office/drawing/2014/main" val="1341133144"/>
                    </a:ext>
                  </a:extLst>
                </a:gridCol>
                <a:gridCol w="1008530">
                  <a:extLst>
                    <a:ext uri="{9D8B030D-6E8A-4147-A177-3AD203B41FA5}">
                      <a16:colId xmlns:a16="http://schemas.microsoft.com/office/drawing/2014/main" val="2769219057"/>
                    </a:ext>
                  </a:extLst>
                </a:gridCol>
              </a:tblGrid>
              <a:tr h="311160">
                <a:tc>
                  <a:txBody>
                    <a:bodyPr/>
                    <a:lstStyle/>
                    <a:p>
                      <a:r>
                        <a:rPr lang="en-US" sz="1000" dirty="0"/>
                        <a:t>Type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Range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Destination</a:t>
                      </a:r>
                      <a:endParaRPr lang="en-GB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82820"/>
                  </a:ext>
                </a:extLst>
              </a:tr>
              <a:tr h="248771"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  <a:r>
                        <a:rPr lang="en-GB" sz="1000" dirty="0" err="1"/>
                        <a:t>ll</a:t>
                      </a:r>
                      <a:r>
                        <a:rPr lang="en-GB" sz="1000" dirty="0"/>
                        <a:t>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0.0.0.0/0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74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76EBDA-FCE8-4F07-99C8-35E241CDF13E}"/>
              </a:ext>
            </a:extLst>
          </p:cNvPr>
          <p:cNvSpPr txBox="1"/>
          <p:nvPr/>
        </p:nvSpPr>
        <p:spPr>
          <a:xfrm>
            <a:off x="484095" y="1076721"/>
            <a:ext cx="83439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  <a:latin typeface="Consolas" panose="020B0609020204030204" pitchFamily="49" charset="0"/>
              </a:rPr>
              <a:t>Splunk Enterprise-8-1-3-AutogenByAWSMP</a:t>
            </a:r>
          </a:p>
          <a:p>
            <a:r>
              <a:rPr lang="en-GB" sz="1000" dirty="0"/>
              <a:t>Default AWS Marketplace </a:t>
            </a:r>
            <a:r>
              <a:rPr lang="en-GB" sz="1000" dirty="0" err="1"/>
              <a:t>SecurityGroup</a:t>
            </a:r>
            <a:r>
              <a:rPr lang="en-GB" sz="1000" dirty="0"/>
              <a:t> based on recommended settings for Splunk Enterprise version 8.1.3 provided by Splunk</a:t>
            </a:r>
            <a:endParaRPr lang="en-GB" sz="10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D3939E-C98F-4339-ABF2-0B698475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509" y="681877"/>
            <a:ext cx="5448125" cy="3984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77A24-2F93-406F-AB99-432E8CB1485D}"/>
              </a:ext>
            </a:extLst>
          </p:cNvPr>
          <p:cNvSpPr txBox="1"/>
          <p:nvPr/>
        </p:nvSpPr>
        <p:spPr>
          <a:xfrm>
            <a:off x="2091017" y="4758181"/>
            <a:ext cx="48207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https://docs.splunk.com/Documentation/Splunk/8.1.3/InheritedDeployment/Ports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778F3-AAE5-4976-A988-897D22E7804D}"/>
              </a:ext>
            </a:extLst>
          </p:cNvPr>
          <p:cNvSpPr txBox="1"/>
          <p:nvPr/>
        </p:nvSpPr>
        <p:spPr>
          <a:xfrm>
            <a:off x="2193469" y="205738"/>
            <a:ext cx="4757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All Splunk instances should be in same Security Group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5D1401-217D-4180-8CFA-4DEA0BF320A6}"/>
              </a:ext>
            </a:extLst>
          </p:cNvPr>
          <p:cNvCxnSpPr>
            <a:cxnSpLocks/>
          </p:cNvCxnSpPr>
          <p:nvPr/>
        </p:nvCxnSpPr>
        <p:spPr>
          <a:xfrm>
            <a:off x="3751804" y="1680882"/>
            <a:ext cx="0" cy="13245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5A36D-22A3-4C6B-9446-BDDD67C8A17C}"/>
              </a:ext>
            </a:extLst>
          </p:cNvPr>
          <p:cNvCxnSpPr>
            <a:cxnSpLocks/>
          </p:cNvCxnSpPr>
          <p:nvPr/>
        </p:nvCxnSpPr>
        <p:spPr>
          <a:xfrm>
            <a:off x="5161429" y="2945467"/>
            <a:ext cx="0" cy="12371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61F10-7723-423A-9673-8D0F5258AE9E}"/>
              </a:ext>
            </a:extLst>
          </p:cNvPr>
          <p:cNvCxnSpPr>
            <a:cxnSpLocks/>
          </p:cNvCxnSpPr>
          <p:nvPr/>
        </p:nvCxnSpPr>
        <p:spPr>
          <a:xfrm>
            <a:off x="7055223" y="1680882"/>
            <a:ext cx="0" cy="2501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6594A7-5118-40FB-BDE4-F301AAE99CB7}"/>
              </a:ext>
            </a:extLst>
          </p:cNvPr>
          <p:cNvCxnSpPr>
            <a:cxnSpLocks/>
          </p:cNvCxnSpPr>
          <p:nvPr/>
        </p:nvCxnSpPr>
        <p:spPr>
          <a:xfrm>
            <a:off x="3724275" y="1680883"/>
            <a:ext cx="335317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BFD76C-322F-47F0-BEE8-58D411CB61E6}"/>
              </a:ext>
            </a:extLst>
          </p:cNvPr>
          <p:cNvCxnSpPr>
            <a:cxnSpLocks/>
          </p:cNvCxnSpPr>
          <p:nvPr/>
        </p:nvCxnSpPr>
        <p:spPr>
          <a:xfrm>
            <a:off x="3751804" y="2974414"/>
            <a:ext cx="14329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2D3540-5C46-4050-9DA0-9CA9A8CB5192}"/>
              </a:ext>
            </a:extLst>
          </p:cNvPr>
          <p:cNvCxnSpPr>
            <a:cxnSpLocks/>
          </p:cNvCxnSpPr>
          <p:nvPr/>
        </p:nvCxnSpPr>
        <p:spPr>
          <a:xfrm>
            <a:off x="5161429" y="4155514"/>
            <a:ext cx="18937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71;p3">
            <a:extLst>
              <a:ext uri="{FF2B5EF4-FFF2-40B4-BE49-F238E27FC236}">
                <a16:creationId xmlns:a16="http://schemas.microsoft.com/office/drawing/2014/main" id="{3D5C0F56-7EE3-486C-A312-655E660FDD56}"/>
              </a:ext>
            </a:extLst>
          </p:cNvPr>
          <p:cNvSpPr txBox="1">
            <a:spLocks/>
          </p:cNvSpPr>
          <p:nvPr/>
        </p:nvSpPr>
        <p:spPr>
          <a:xfrm>
            <a:off x="3848851" y="1623718"/>
            <a:ext cx="1646065" cy="3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sz="1200" b="1" dirty="0"/>
              <a:t>AWS Security Group </a:t>
            </a:r>
          </a:p>
        </p:txBody>
      </p:sp>
      <p:sp>
        <p:nvSpPr>
          <p:cNvPr id="24" name="Google Shape;71;p3">
            <a:extLst>
              <a:ext uri="{FF2B5EF4-FFF2-40B4-BE49-F238E27FC236}">
                <a16:creationId xmlns:a16="http://schemas.microsoft.com/office/drawing/2014/main" id="{E1B91373-A066-4548-9551-380A2788AEDE}"/>
              </a:ext>
            </a:extLst>
          </p:cNvPr>
          <p:cNvSpPr txBox="1">
            <a:spLocks/>
          </p:cNvSpPr>
          <p:nvPr/>
        </p:nvSpPr>
        <p:spPr>
          <a:xfrm>
            <a:off x="5782575" y="3755365"/>
            <a:ext cx="939162" cy="3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sz="1200" b="1" dirty="0"/>
              <a:t>Instances </a:t>
            </a:r>
          </a:p>
        </p:txBody>
      </p:sp>
    </p:spTree>
    <p:extLst>
      <p:ext uri="{BB962C8B-B14F-4D97-AF65-F5344CB8AC3E}">
        <p14:creationId xmlns:p14="http://schemas.microsoft.com/office/powerpoint/2010/main" val="227616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ctrTitle"/>
          </p:nvPr>
        </p:nvSpPr>
        <p:spPr>
          <a:xfrm>
            <a:off x="760376" y="399729"/>
            <a:ext cx="3268648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AWS: Security</a:t>
            </a:r>
            <a:br>
              <a:rPr lang="en" sz="3200" dirty="0"/>
            </a:b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Keys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4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BC0226-4381-4426-B7FA-4386B1B13EE5}"/>
              </a:ext>
            </a:extLst>
          </p:cNvPr>
          <p:cNvSpPr txBox="1"/>
          <p:nvPr/>
        </p:nvSpPr>
        <p:spPr>
          <a:xfrm>
            <a:off x="3704664" y="139098"/>
            <a:ext cx="1633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Create Key Pair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11523-DD70-436A-B845-665D165ECAC5}"/>
              </a:ext>
            </a:extLst>
          </p:cNvPr>
          <p:cNvSpPr txBox="1"/>
          <p:nvPr/>
        </p:nvSpPr>
        <p:spPr>
          <a:xfrm>
            <a:off x="3984812" y="4799739"/>
            <a:ext cx="1831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Permissions required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9B88-7017-448F-9313-8EE62F76CBB4}"/>
              </a:ext>
            </a:extLst>
          </p:cNvPr>
          <p:cNvSpPr txBox="1"/>
          <p:nvPr/>
        </p:nvSpPr>
        <p:spPr>
          <a:xfrm>
            <a:off x="1033741" y="4785166"/>
            <a:ext cx="1831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Permissions on download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105EE-3926-4398-95BF-E96E192015A6}"/>
              </a:ext>
            </a:extLst>
          </p:cNvPr>
          <p:cNvSpPr txBox="1"/>
          <p:nvPr/>
        </p:nvSpPr>
        <p:spPr>
          <a:xfrm>
            <a:off x="2401767" y="41361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downloadable on creation. Keep safe!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ACF4EA-28CF-46DC-9A50-51FF555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1" y="885679"/>
            <a:ext cx="3894845" cy="2991971"/>
          </a:xfrm>
          <a:prstGeom prst="rect">
            <a:avLst/>
          </a:prstGeom>
          <a:ln w="57150">
            <a:solidFill>
              <a:schemeClr val="tx2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099079-BDCE-4049-9493-78F1B12AC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" b="2314"/>
          <a:stretch/>
        </p:blipFill>
        <p:spPr>
          <a:xfrm>
            <a:off x="5215904" y="672548"/>
            <a:ext cx="3064007" cy="2278098"/>
          </a:xfrm>
          <a:prstGeom prst="rect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7993DA-B6D5-42DC-AA05-DABF3B74A887}"/>
              </a:ext>
            </a:extLst>
          </p:cNvPr>
          <p:cNvCxnSpPr>
            <a:cxnSpLocks/>
          </p:cNvCxnSpPr>
          <p:nvPr/>
        </p:nvCxnSpPr>
        <p:spPr>
          <a:xfrm flipV="1">
            <a:off x="4159489" y="2859533"/>
            <a:ext cx="2722574" cy="8614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4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0CAC0154-C8BA-48E0-8DD8-D6EED0A376FA}"/>
              </a:ext>
            </a:extLst>
          </p:cNvPr>
          <p:cNvSpPr txBox="1">
            <a:spLocks/>
          </p:cNvSpPr>
          <p:nvPr/>
        </p:nvSpPr>
        <p:spPr>
          <a:xfrm>
            <a:off x="1782354" y="4060662"/>
            <a:ext cx="3268648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8" name="Google Shape;71;p3">
            <a:extLst>
              <a:ext uri="{FF2B5EF4-FFF2-40B4-BE49-F238E27FC236}">
                <a16:creationId xmlns:a16="http://schemas.microsoft.com/office/drawing/2014/main" id="{556CF4D6-E035-4675-86DE-97EA37B9CE77}"/>
              </a:ext>
            </a:extLst>
          </p:cNvPr>
          <p:cNvSpPr txBox="1">
            <a:spLocks/>
          </p:cNvSpPr>
          <p:nvPr/>
        </p:nvSpPr>
        <p:spPr>
          <a:xfrm>
            <a:off x="194989" y="1204890"/>
            <a:ext cx="3834035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Create an Instance</a:t>
            </a:r>
          </a:p>
        </p:txBody>
      </p:sp>
    </p:spTree>
    <p:extLst>
      <p:ext uri="{BB962C8B-B14F-4D97-AF65-F5344CB8AC3E}">
        <p14:creationId xmlns:p14="http://schemas.microsoft.com/office/powerpoint/2010/main" val="117548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ctrTitle"/>
          </p:nvPr>
        </p:nvSpPr>
        <p:spPr>
          <a:xfrm>
            <a:off x="760376" y="399729"/>
            <a:ext cx="3268648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AWS: Security</a:t>
            </a:r>
            <a:br>
              <a:rPr lang="en" sz="3200" dirty="0"/>
            </a:b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Access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26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2761159" y="173580"/>
            <a:ext cx="383668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Your Presenters</a:t>
            </a:r>
            <a:endParaRPr dirty="0"/>
          </a:p>
        </p:txBody>
      </p:sp>
      <p:sp>
        <p:nvSpPr>
          <p:cNvPr id="476" name="Google Shape;476;p30"/>
          <p:cNvSpPr txBox="1"/>
          <p:nvPr/>
        </p:nvSpPr>
        <p:spPr>
          <a:xfrm>
            <a:off x="5143372" y="2793626"/>
            <a:ext cx="1416000" cy="6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Suman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Gajavelly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CTO / Co-founder</a:t>
            </a:r>
            <a:endParaRPr sz="800" b="0" i="0" u="none" strike="noStrike" cap="none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BitsIO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</a:t>
            </a:r>
            <a:endParaRPr sz="14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E701D318-0B6F-429A-AB2C-517B9A09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82" y="1126774"/>
            <a:ext cx="1971354" cy="1539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240FE-7AE4-4006-9285-B0D762B2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631" y="956980"/>
            <a:ext cx="1709482" cy="1709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474;p30">
            <a:extLst>
              <a:ext uri="{FF2B5EF4-FFF2-40B4-BE49-F238E27FC236}">
                <a16:creationId xmlns:a16="http://schemas.microsoft.com/office/drawing/2014/main" id="{D917D976-972A-432C-B164-CB8F05D05479}"/>
              </a:ext>
            </a:extLst>
          </p:cNvPr>
          <p:cNvSpPr txBox="1"/>
          <p:nvPr/>
        </p:nvSpPr>
        <p:spPr>
          <a:xfrm>
            <a:off x="1424102" y="3322591"/>
            <a:ext cx="2545223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@aleemcummins</a:t>
            </a:r>
            <a:br>
              <a:rPr lang="en-US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https://www.linkedin.com/in/aleemcummins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SplunkTrust</a:t>
            </a:r>
            <a:b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 User Group London</a:t>
            </a:r>
            <a:b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 Study Club</a:t>
            </a:r>
            <a:endParaRPr sz="900" dirty="0">
              <a:solidFill>
                <a:schemeClr val="tx1"/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18" name="Google Shape;474;p30">
            <a:extLst>
              <a:ext uri="{FF2B5EF4-FFF2-40B4-BE49-F238E27FC236}">
                <a16:creationId xmlns:a16="http://schemas.microsoft.com/office/drawing/2014/main" id="{9D3D9A89-81C4-4AED-BB41-DDB2CC8D4060}"/>
              </a:ext>
            </a:extLst>
          </p:cNvPr>
          <p:cNvSpPr txBox="1"/>
          <p:nvPr/>
        </p:nvSpPr>
        <p:spPr>
          <a:xfrm>
            <a:off x="4464753" y="3373572"/>
            <a:ext cx="2927770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400"/>
              </a:spcBef>
              <a:spcAft>
                <a:spcPts val="400"/>
              </a:spcAft>
              <a:buSzPts val="1400"/>
              <a:buNone/>
              <a:defRPr sz="900">
                <a:solidFill>
                  <a:schemeClr val="dk2"/>
                </a:solidFill>
                <a:latin typeface="Inter"/>
                <a:ea typeface="Inter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@sumangajavelly </a:t>
            </a:r>
            <a:r>
              <a:rPr lang="en-GB" dirty="0">
                <a:solidFill>
                  <a:schemeClr val="tx1"/>
                </a:solidFill>
                <a:sym typeface="Inter"/>
              </a:rPr>
              <a:t>https://www.linkedin.com/in/sumangajavelly</a:t>
            </a:r>
          </a:p>
          <a:p>
            <a:r>
              <a:rPr lang="en-GB" dirty="0">
                <a:solidFill>
                  <a:schemeClr val="tx1"/>
                </a:solidFill>
                <a:sym typeface="Inter"/>
              </a:rPr>
              <a:t>Fort Worth Splunk User Group</a:t>
            </a:r>
            <a:endParaRPr dirty="0">
              <a:solidFill>
                <a:schemeClr val="tx1"/>
              </a:solidFill>
              <a:sym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7B3B5-DA02-4694-95DC-FC432F21485F}"/>
              </a:ext>
            </a:extLst>
          </p:cNvPr>
          <p:cNvSpPr txBox="1"/>
          <p:nvPr/>
        </p:nvSpPr>
        <p:spPr>
          <a:xfrm>
            <a:off x="4464753" y="4719469"/>
            <a:ext cx="308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https://github.com/SplunkStudyClub</a:t>
            </a:r>
          </a:p>
        </p:txBody>
      </p:sp>
      <p:pic>
        <p:nvPicPr>
          <p:cNvPr id="10" name="Picture 2" descr="How to Auto-sync Update from One Github Repository to Other Repository  Using Github Workflow | by Wendy Yanto | The Startup | Medium">
            <a:extLst>
              <a:ext uri="{FF2B5EF4-FFF2-40B4-BE49-F238E27FC236}">
                <a16:creationId xmlns:a16="http://schemas.microsoft.com/office/drawing/2014/main" id="{C8FFD1E9-5E47-41F7-910D-10F77961E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r="18902"/>
          <a:stretch/>
        </p:blipFill>
        <p:spPr bwMode="auto">
          <a:xfrm>
            <a:off x="4027394" y="4604417"/>
            <a:ext cx="437359" cy="3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4ECBB-C4F6-4CE3-A26D-3E611F75D725}"/>
              </a:ext>
            </a:extLst>
          </p:cNvPr>
          <p:cNvSpPr txBox="1"/>
          <p:nvPr/>
        </p:nvSpPr>
        <p:spPr>
          <a:xfrm>
            <a:off x="1018603" y="4737030"/>
            <a:ext cx="308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http://slack.splunkstudy.club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29BF2-AE65-4370-84A3-4BA4A82EF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18" y="4632057"/>
            <a:ext cx="352425" cy="342900"/>
          </a:xfrm>
          <a:prstGeom prst="rect">
            <a:avLst/>
          </a:prstGeom>
        </p:spPr>
      </p:pic>
      <p:sp>
        <p:nvSpPr>
          <p:cNvPr id="13" name="Google Shape;474;p30">
            <a:extLst>
              <a:ext uri="{FF2B5EF4-FFF2-40B4-BE49-F238E27FC236}">
                <a16:creationId xmlns:a16="http://schemas.microsoft.com/office/drawing/2014/main" id="{1A7CFD9F-F1C5-4014-86E7-501E181C4440}"/>
              </a:ext>
            </a:extLst>
          </p:cNvPr>
          <p:cNvSpPr txBox="1"/>
          <p:nvPr/>
        </p:nvSpPr>
        <p:spPr>
          <a:xfrm>
            <a:off x="1800076" y="2781544"/>
            <a:ext cx="2002658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Aleem Cummins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Community Enablement Warrior</a:t>
            </a:r>
            <a:endParaRPr sz="800" b="0" i="0" u="none" strike="noStrike" cap="none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900" dirty="0">
                <a:solidFill>
                  <a:schemeClr val="dk2"/>
                </a:solidFill>
                <a:latin typeface="Inter"/>
                <a:ea typeface="Inter"/>
                <a:sym typeface="Inter"/>
              </a:rPr>
              <a:t>Independent</a:t>
            </a:r>
            <a:endParaRPr sz="900" dirty="0">
              <a:solidFill>
                <a:schemeClr val="dk2"/>
              </a:solidFill>
              <a:latin typeface="Inter"/>
              <a:ea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1955737" y="150390"/>
            <a:ext cx="5574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US" dirty="0"/>
              <a:t>A</a:t>
            </a:r>
            <a:r>
              <a:rPr lang="en-GB" dirty="0" err="1"/>
              <a:t>ccessing</a:t>
            </a:r>
            <a:r>
              <a:rPr lang="en-GB" dirty="0"/>
              <a:t> an AWS Instance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BA9374-75FE-438A-ADD2-94C5C5CBD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20954"/>
              </p:ext>
            </p:extLst>
          </p:nvPr>
        </p:nvGraphicFramePr>
        <p:xfrm>
          <a:off x="1445559" y="1708660"/>
          <a:ext cx="5325189" cy="1851217"/>
        </p:xfrm>
        <a:graphic>
          <a:graphicData uri="http://schemas.openxmlformats.org/drawingml/2006/table">
            <a:tbl>
              <a:tblPr firstRow="1" firstCol="1" bandRow="1">
                <a:tableStyleId>{427C6CE4-14F3-4A4B-B540-876BFB298877}</a:tableStyleId>
              </a:tblPr>
              <a:tblGrid>
                <a:gridCol w="1291813">
                  <a:extLst>
                    <a:ext uri="{9D8B030D-6E8A-4147-A177-3AD203B41FA5}">
                      <a16:colId xmlns:a16="http://schemas.microsoft.com/office/drawing/2014/main" val="611985056"/>
                    </a:ext>
                  </a:extLst>
                </a:gridCol>
                <a:gridCol w="1219111">
                  <a:extLst>
                    <a:ext uri="{9D8B030D-6E8A-4147-A177-3AD203B41FA5}">
                      <a16:colId xmlns:a16="http://schemas.microsoft.com/office/drawing/2014/main" val="2646952124"/>
                    </a:ext>
                  </a:extLst>
                </a:gridCol>
                <a:gridCol w="2814265">
                  <a:extLst>
                    <a:ext uri="{9D8B030D-6E8A-4147-A177-3AD203B41FA5}">
                      <a16:colId xmlns:a16="http://schemas.microsoft.com/office/drawing/2014/main" val="2424621452"/>
                    </a:ext>
                  </a:extLst>
                </a:gridCol>
              </a:tblGrid>
              <a:tr h="243041">
                <a:tc>
                  <a:txBody>
                    <a:bodyPr/>
                    <a:lstStyle/>
                    <a:p>
                      <a:pPr marL="387985" marR="0" indent="-38798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Name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Download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97944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PuTTY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Windows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https://www.putty.org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512593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MobaXterm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Windows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https://mobaxterm.mobatek.net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082028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Terminal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Built into Mac OS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08617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iTerm2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Mac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https://iterm2.com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31536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BEF6CB-500B-44FD-A108-1D676C4FF6D3}"/>
              </a:ext>
            </a:extLst>
          </p:cNvPr>
          <p:cNvSpPr txBox="1"/>
          <p:nvPr/>
        </p:nvSpPr>
        <p:spPr>
          <a:xfrm>
            <a:off x="1445559" y="10808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require an SSH client. Free examples include: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76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BC0226-4381-4426-B7FA-4386B1B13EE5}"/>
              </a:ext>
            </a:extLst>
          </p:cNvPr>
          <p:cNvSpPr txBox="1"/>
          <p:nvPr/>
        </p:nvSpPr>
        <p:spPr>
          <a:xfrm>
            <a:off x="3416159" y="81481"/>
            <a:ext cx="2090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Set Key Permissions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492B03-4D79-4C1C-9DD5-B66484064309}"/>
              </a:ext>
            </a:extLst>
          </p:cNvPr>
          <p:cNvGrpSpPr/>
          <p:nvPr/>
        </p:nvGrpSpPr>
        <p:grpSpPr>
          <a:xfrm>
            <a:off x="2667048" y="1025052"/>
            <a:ext cx="1771795" cy="2503784"/>
            <a:chOff x="2954846" y="2579204"/>
            <a:chExt cx="1771795" cy="25037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85C149-3328-4E0C-B3B9-2E004A2AA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87" b="2359"/>
            <a:stretch/>
          </p:blipFill>
          <p:spPr>
            <a:xfrm>
              <a:off x="2954846" y="2579204"/>
              <a:ext cx="1771795" cy="25037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A11523-DD70-436A-B845-665D165ECAC5}"/>
                </a:ext>
              </a:extLst>
            </p:cNvPr>
            <p:cNvSpPr txBox="1"/>
            <p:nvPr/>
          </p:nvSpPr>
          <p:spPr>
            <a:xfrm>
              <a:off x="3118965" y="4675703"/>
              <a:ext cx="1372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Permissions required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186604-7A5E-405B-BC57-B0A0FE7CE0AF}"/>
              </a:ext>
            </a:extLst>
          </p:cNvPr>
          <p:cNvGrpSpPr/>
          <p:nvPr/>
        </p:nvGrpSpPr>
        <p:grpSpPr>
          <a:xfrm>
            <a:off x="603366" y="1016034"/>
            <a:ext cx="1848678" cy="2554357"/>
            <a:chOff x="459248" y="1024883"/>
            <a:chExt cx="1848678" cy="25543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650B1B-AD55-4DA2-9730-A7B206B68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248" y="1024883"/>
              <a:ext cx="1848678" cy="25543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BB09C3-CB4C-4174-BA22-4F980DF752A6}"/>
                </a:ext>
              </a:extLst>
            </p:cNvPr>
            <p:cNvSpPr txBox="1"/>
            <p:nvPr/>
          </p:nvSpPr>
          <p:spPr>
            <a:xfrm>
              <a:off x="553487" y="3093521"/>
              <a:ext cx="1660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Permissions on download</a:t>
              </a:r>
            </a:p>
          </p:txBody>
        </p:sp>
      </p:grpSp>
      <p:pic>
        <p:nvPicPr>
          <p:cNvPr id="1026" name="Picture 2" descr="Download Windows 10 Logo in SVG Vector or PNG File Format - Logo.wine">
            <a:extLst>
              <a:ext uri="{FF2B5EF4-FFF2-40B4-BE49-F238E27FC236}">
                <a16:creationId xmlns:a16="http://schemas.microsoft.com/office/drawing/2014/main" id="{51881892-1B12-476B-9AD1-CDAC584D4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t="32240" r="8286" b="33743"/>
          <a:stretch/>
        </p:blipFill>
        <p:spPr bwMode="auto">
          <a:xfrm>
            <a:off x="1450821" y="642556"/>
            <a:ext cx="1848679" cy="50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CABD65-3359-4FC8-BDF6-83CDF2CBDB1D}"/>
              </a:ext>
            </a:extLst>
          </p:cNvPr>
          <p:cNvSpPr txBox="1"/>
          <p:nvPr/>
        </p:nvSpPr>
        <p:spPr>
          <a:xfrm>
            <a:off x="1450821" y="300022"/>
            <a:ext cx="6079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Permissions must be made restrictive to work with AWS via a SSH client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CB41A9-943D-40E8-A5CD-6B994222A382}"/>
              </a:ext>
            </a:extLst>
          </p:cNvPr>
          <p:cNvSpPr txBox="1"/>
          <p:nvPr/>
        </p:nvSpPr>
        <p:spPr>
          <a:xfrm>
            <a:off x="523522" y="3782137"/>
            <a:ext cx="4129087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C:\restrict_pem_key.bat "c:\SplunkStudyClub.pem" "</a:t>
            </a:r>
            <a:r>
              <a:rPr lang="en-GB" sz="1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aleem</a:t>
            </a:r>
            <a:r>
              <a:rPr lang="en-GB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66DBA3-70E2-44E2-9E08-9D05D387084D}"/>
              </a:ext>
            </a:extLst>
          </p:cNvPr>
          <p:cNvGrpSpPr/>
          <p:nvPr/>
        </p:nvGrpSpPr>
        <p:grpSpPr>
          <a:xfrm>
            <a:off x="5428921" y="1108841"/>
            <a:ext cx="2703882" cy="1624176"/>
            <a:chOff x="5227519" y="1016035"/>
            <a:chExt cx="2703882" cy="1624176"/>
          </a:xfrm>
        </p:grpSpPr>
        <p:pic>
          <p:nvPicPr>
            <p:cNvPr id="1030" name="Picture 6" descr="Linux logo and symbol, meaning, history, PNG">
              <a:extLst>
                <a:ext uri="{FF2B5EF4-FFF2-40B4-BE49-F238E27FC236}">
                  <a16:creationId xmlns:a16="http://schemas.microsoft.com/office/drawing/2014/main" id="{A9BA9A03-5755-43AC-AE43-5B4096038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609" y="1041175"/>
              <a:ext cx="1006789" cy="109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E971CB-931A-43F2-810E-E240D9220283}"/>
                </a:ext>
              </a:extLst>
            </p:cNvPr>
            <p:cNvSpPr/>
            <p:nvPr/>
          </p:nvSpPr>
          <p:spPr>
            <a:xfrm>
              <a:off x="5227520" y="1016035"/>
              <a:ext cx="2703881" cy="1624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DB0B9-DBF8-4665-9DA8-F5F6058FC1DD}"/>
                </a:ext>
              </a:extLst>
            </p:cNvPr>
            <p:cNvSpPr txBox="1"/>
            <p:nvPr/>
          </p:nvSpPr>
          <p:spPr>
            <a:xfrm>
              <a:off x="5227519" y="2363211"/>
              <a:ext cx="2703881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chmod</a:t>
              </a:r>
              <a:r>
                <a:rPr lang="en-GB" sz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400 </a:t>
              </a:r>
              <a:r>
                <a:rPr lang="en-GB" sz="12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SplunkStudyClub.pem</a:t>
              </a:r>
              <a:endParaRPr lang="en-GB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4" descr="11 Startup Key Combinations for Intel Macs | OSXDaily">
              <a:extLst>
                <a:ext uri="{FF2B5EF4-FFF2-40B4-BE49-F238E27FC236}">
                  <a16:creationId xmlns:a16="http://schemas.microsoft.com/office/drawing/2014/main" id="{78B034C9-E5A2-4803-B899-42A942AD8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706" y="1041175"/>
              <a:ext cx="1088930" cy="1066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2EFCF20-7606-4AAB-9044-A203857B03A5}"/>
              </a:ext>
            </a:extLst>
          </p:cNvPr>
          <p:cNvSpPr/>
          <p:nvPr/>
        </p:nvSpPr>
        <p:spPr>
          <a:xfrm>
            <a:off x="523522" y="607798"/>
            <a:ext cx="4094629" cy="301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4" name="Picture 2" descr="How to Auto-sync Update from One Github Repository to Other Repository  Using Github Workflow | by Wendy Yanto | The Startup | Medium">
            <a:extLst>
              <a:ext uri="{FF2B5EF4-FFF2-40B4-BE49-F238E27FC236}">
                <a16:creationId xmlns:a16="http://schemas.microsoft.com/office/drawing/2014/main" id="{695B4AEE-9B43-4961-9F52-BA62A299D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r="18902"/>
          <a:stretch/>
        </p:blipFill>
        <p:spPr bwMode="auto">
          <a:xfrm>
            <a:off x="2289500" y="4127466"/>
            <a:ext cx="437359" cy="3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47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ctrTitle"/>
          </p:nvPr>
        </p:nvSpPr>
        <p:spPr>
          <a:xfrm>
            <a:off x="760375" y="399729"/>
            <a:ext cx="3504497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AWS:</a:t>
            </a:r>
            <a:br>
              <a:rPr lang="en" sz="3200" dirty="0"/>
            </a:br>
            <a:r>
              <a:rPr lang="en" sz="3200" dirty="0"/>
              <a:t>Keeping lights on</a:t>
            </a: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Updating DNS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17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984438" y="231073"/>
            <a:ext cx="2744417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Outcome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9F5B9A08-5943-4E70-83B2-C3C794151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78418"/>
              </p:ext>
            </p:extLst>
          </p:nvPr>
        </p:nvGraphicFramePr>
        <p:xfrm>
          <a:off x="2599767" y="3285110"/>
          <a:ext cx="3700182" cy="1627317"/>
        </p:xfrm>
        <a:graphic>
          <a:graphicData uri="http://schemas.openxmlformats.org/drawingml/2006/table">
            <a:tbl>
              <a:tblPr firstRow="1" bandRow="1">
                <a:tableStyleId>{427C6CE4-14F3-4A4B-B540-876BFB298877}</a:tableStyleId>
              </a:tblPr>
              <a:tblGrid>
                <a:gridCol w="634253">
                  <a:extLst>
                    <a:ext uri="{9D8B030D-6E8A-4147-A177-3AD203B41FA5}">
                      <a16:colId xmlns:a16="http://schemas.microsoft.com/office/drawing/2014/main" val="1241672194"/>
                    </a:ext>
                  </a:extLst>
                </a:gridCol>
                <a:gridCol w="773206">
                  <a:extLst>
                    <a:ext uri="{9D8B030D-6E8A-4147-A177-3AD203B41FA5}">
                      <a16:colId xmlns:a16="http://schemas.microsoft.com/office/drawing/2014/main" val="126473190"/>
                    </a:ext>
                  </a:extLst>
                </a:gridCol>
                <a:gridCol w="1465729">
                  <a:extLst>
                    <a:ext uri="{9D8B030D-6E8A-4147-A177-3AD203B41FA5}">
                      <a16:colId xmlns:a16="http://schemas.microsoft.com/office/drawing/2014/main" val="1341133144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2769219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TTL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782820"/>
                  </a:ext>
                </a:extLst>
              </a:tr>
              <a:tr h="514797">
                <a:tc>
                  <a:txBody>
                    <a:bodyPr/>
                    <a:lstStyle/>
                    <a:p>
                      <a:r>
                        <a:rPr lang="en-US" dirty="0"/>
                        <a:t>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ns1.dynv6.com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Hour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ns2.dynv6.com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Hour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88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ns3.dynv6.com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Hour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43863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286785B-5F47-4D47-8E1B-53123645EBAD}"/>
              </a:ext>
            </a:extLst>
          </p:cNvPr>
          <p:cNvSpPr txBox="1"/>
          <p:nvPr/>
        </p:nvSpPr>
        <p:spPr>
          <a:xfrm>
            <a:off x="1600201" y="1186755"/>
            <a:ext cx="6367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Domain: 	SplunkStudy.Club</a:t>
            </a:r>
          </a:p>
          <a:p>
            <a:r>
              <a:rPr lang="en-US" dirty="0"/>
              <a:t>Goal: 	Enable dns management of subdomain via scripting</a:t>
            </a:r>
            <a:br>
              <a:rPr lang="en-US" dirty="0"/>
            </a:br>
            <a:r>
              <a:rPr lang="en-US" dirty="0"/>
              <a:t>	Solve issue of non-static IP addressing for instances</a:t>
            </a:r>
          </a:p>
          <a:p>
            <a:r>
              <a:rPr lang="en-US" dirty="0"/>
              <a:t>Examples:	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4"/>
                </a:solidFill>
              </a:rPr>
              <a:t>sh01-ext</a:t>
            </a:r>
            <a:r>
              <a:rPr lang="en-US" dirty="0">
                <a:solidFill>
                  <a:schemeClr val="accent6"/>
                </a:solidFill>
              </a:rPr>
              <a:t>.bsides</a:t>
            </a:r>
            <a:r>
              <a:rPr lang="en-US" dirty="0">
                <a:solidFill>
                  <a:schemeClr val="tx1"/>
                </a:solidFill>
              </a:rPr>
              <a:t>.dns</a:t>
            </a:r>
            <a:r>
              <a:rPr lang="en-US" dirty="0"/>
              <a:t>.splunkstudy.club 	34.213.206.70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4"/>
                </a:solidFill>
              </a:rPr>
              <a:t>sh01-int</a:t>
            </a:r>
            <a:r>
              <a:rPr lang="en-US" dirty="0">
                <a:solidFill>
                  <a:schemeClr val="accent6"/>
                </a:solidFill>
              </a:rPr>
              <a:t>.bsides</a:t>
            </a:r>
            <a:r>
              <a:rPr lang="en-US" dirty="0">
                <a:solidFill>
                  <a:schemeClr val="tx1"/>
                </a:solidFill>
              </a:rPr>
              <a:t>.dns</a:t>
            </a:r>
            <a:r>
              <a:rPr lang="en-US" dirty="0"/>
              <a:t>.splunkstudy.club 	172.31.43.187</a:t>
            </a:r>
          </a:p>
          <a:p>
            <a:br>
              <a:rPr lang="en-US" dirty="0"/>
            </a:br>
            <a:r>
              <a:rPr lang="en-US" dirty="0"/>
              <a:t>Action:	Add DNS ns record to existing nameserver to delegate </a:t>
            </a:r>
            <a:br>
              <a:rPr lang="en-US" dirty="0"/>
            </a:br>
            <a:r>
              <a:rPr lang="en-US" dirty="0"/>
              <a:t>	a subdomain to dynv6.com nameservers (</a:t>
            </a:r>
            <a:r>
              <a:rPr lang="en-US" dirty="0" err="1">
                <a:solidFill>
                  <a:schemeClr val="tx1"/>
                </a:solidFill>
              </a:rPr>
              <a:t>dns</a:t>
            </a:r>
            <a:r>
              <a:rPr lang="en-US" dirty="0" err="1"/>
              <a:t>.splunkstudy.club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2050" name="Picture 2" descr="Profile photo for xpac">
            <a:extLst>
              <a:ext uri="{FF2B5EF4-FFF2-40B4-BE49-F238E27FC236}">
                <a16:creationId xmlns:a16="http://schemas.microsoft.com/office/drawing/2014/main" id="{B6EF64A2-F760-485C-8424-5C3BC279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91" y="3956744"/>
            <a:ext cx="447273" cy="4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EA27-0E81-455C-823A-1EB09430DD62}"/>
              </a:ext>
            </a:extLst>
          </p:cNvPr>
          <p:cNvSpPr txBox="1"/>
          <p:nvPr/>
        </p:nvSpPr>
        <p:spPr>
          <a:xfrm>
            <a:off x="7901576" y="440401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xpac</a:t>
            </a:r>
            <a:endParaRPr lang="en-GB" dirty="0"/>
          </a:p>
        </p:txBody>
      </p:sp>
      <p:pic>
        <p:nvPicPr>
          <p:cNvPr id="2052" name="Picture 4" descr="Community:SplunkTrust - Splunk Wiki">
            <a:extLst>
              <a:ext uri="{FF2B5EF4-FFF2-40B4-BE49-F238E27FC236}">
                <a16:creationId xmlns:a16="http://schemas.microsoft.com/office/drawing/2014/main" id="{FFB74B1C-710E-4ED1-9F73-15BB5EA8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64" y="3956744"/>
            <a:ext cx="515131" cy="5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2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352813" y="217112"/>
            <a:ext cx="4609968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Subdomain Delegation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583B4-69BB-4E93-AB04-00B3F8D1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54" y="1102362"/>
            <a:ext cx="6188487" cy="305045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5113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3D3B9-FC9C-4D5C-88C9-1CDB68D5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80" y="1071866"/>
            <a:ext cx="6077114" cy="299976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94BEFAE1-F99A-40AD-A8AA-D6D2378AD92B}"/>
              </a:ext>
            </a:extLst>
          </p:cNvPr>
          <p:cNvSpPr txBox="1">
            <a:spLocks/>
          </p:cNvSpPr>
          <p:nvPr/>
        </p:nvSpPr>
        <p:spPr>
          <a:xfrm>
            <a:off x="1556575" y="189192"/>
            <a:ext cx="6372878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Delegated Domain Management</a:t>
            </a:r>
          </a:p>
        </p:txBody>
      </p:sp>
    </p:spTree>
    <p:extLst>
      <p:ext uri="{BB962C8B-B14F-4D97-AF65-F5344CB8AC3E}">
        <p14:creationId xmlns:p14="http://schemas.microsoft.com/office/powerpoint/2010/main" val="218225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55B8D-FC92-45E2-B6F9-8D49EDD2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6" y="942634"/>
            <a:ext cx="5244403" cy="359036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7A97C11D-8DED-45D1-A4D2-BA76F725CB40}"/>
              </a:ext>
            </a:extLst>
          </p:cNvPr>
          <p:cNvSpPr txBox="1">
            <a:spLocks/>
          </p:cNvSpPr>
          <p:nvPr/>
        </p:nvSpPr>
        <p:spPr>
          <a:xfrm>
            <a:off x="1556575" y="189192"/>
            <a:ext cx="6372878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Delegated Domain Management</a:t>
            </a:r>
          </a:p>
        </p:txBody>
      </p:sp>
    </p:spTree>
    <p:extLst>
      <p:ext uri="{BB962C8B-B14F-4D97-AF65-F5344CB8AC3E}">
        <p14:creationId xmlns:p14="http://schemas.microsoft.com/office/powerpoint/2010/main" val="221147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F999030A-DB6F-4487-9A93-ED5B98C87D62}"/>
              </a:ext>
            </a:extLst>
          </p:cNvPr>
          <p:cNvSpPr txBox="1">
            <a:spLocks/>
          </p:cNvSpPr>
          <p:nvPr/>
        </p:nvSpPr>
        <p:spPr>
          <a:xfrm>
            <a:off x="2230581" y="231073"/>
            <a:ext cx="4051556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Adding DNS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7DB8-21C5-4DE3-971F-008F0225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07" y="1188650"/>
            <a:ext cx="6840890" cy="276619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8181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2E15D-1945-47C7-88D6-363EF09C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47" y="904559"/>
            <a:ext cx="5294521" cy="203602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4EBA2BE7-010B-400B-861E-B357181A18F8}"/>
              </a:ext>
            </a:extLst>
          </p:cNvPr>
          <p:cNvSpPr txBox="1">
            <a:spLocks/>
          </p:cNvSpPr>
          <p:nvPr/>
        </p:nvSpPr>
        <p:spPr>
          <a:xfrm>
            <a:off x="1923454" y="118409"/>
            <a:ext cx="5196302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Zone – Update Keys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D47BC-D6A4-45D9-8568-101D8BC5F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47" y="3116229"/>
            <a:ext cx="6426841" cy="170476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860057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040161" y="175231"/>
            <a:ext cx="5063678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Update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D64D2-ECC8-4B2E-922B-DA97BCA612E0}"/>
              </a:ext>
            </a:extLst>
          </p:cNvPr>
          <p:cNvSpPr txBox="1"/>
          <p:nvPr/>
        </p:nvSpPr>
        <p:spPr>
          <a:xfrm>
            <a:off x="1285379" y="1267121"/>
            <a:ext cx="6142534" cy="17851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/>
                </a:solidFill>
              </a:rPr>
              <a:t>nsupdate</a:t>
            </a:r>
            <a:endParaRPr lang="en-GB" sz="1000" dirty="0">
              <a:solidFill>
                <a:schemeClr val="bg1"/>
              </a:solidFill>
            </a:endParaRPr>
          </a:p>
          <a:p>
            <a:r>
              <a:rPr lang="en-GB" sz="1000" dirty="0">
                <a:solidFill>
                  <a:schemeClr val="bg1"/>
                </a:solidFill>
              </a:rPr>
              <a:t>server ns1.dynv6.com</a:t>
            </a:r>
          </a:p>
          <a:p>
            <a:r>
              <a:rPr lang="en-GB" sz="1000" dirty="0">
                <a:solidFill>
                  <a:schemeClr val="bg1"/>
                </a:solidFill>
              </a:rPr>
              <a:t>zone </a:t>
            </a:r>
            <a:r>
              <a:rPr lang="en-GB" sz="1000" dirty="0" err="1">
                <a:solidFill>
                  <a:schemeClr val="bg1"/>
                </a:solidFill>
              </a:rPr>
              <a:t>bsides.dns.splunkstudy.club</a:t>
            </a:r>
            <a:endParaRPr lang="en-GB" sz="1000" dirty="0">
              <a:solidFill>
                <a:schemeClr val="bg1"/>
              </a:solidFill>
            </a:endParaRPr>
          </a:p>
          <a:p>
            <a:r>
              <a:rPr lang="en-GB" sz="1000" dirty="0">
                <a:solidFill>
                  <a:schemeClr val="bg1"/>
                </a:solidFill>
              </a:rPr>
              <a:t>update delete sh100-int.bsides.dns.splunkstudy.club A</a:t>
            </a:r>
          </a:p>
          <a:p>
            <a:r>
              <a:rPr lang="en-GB" sz="1000" dirty="0">
                <a:solidFill>
                  <a:schemeClr val="bg1"/>
                </a:solidFill>
              </a:rPr>
              <a:t>update add sh100-int.bsides.dns.splunkstudy.club 86400 A 172.31.8.205</a:t>
            </a:r>
          </a:p>
          <a:p>
            <a:r>
              <a:rPr lang="en-GB" sz="1000" dirty="0">
                <a:solidFill>
                  <a:schemeClr val="bg1"/>
                </a:solidFill>
              </a:rPr>
              <a:t>update delete sh100-ext.bsides.dns.splunkstudy.club A</a:t>
            </a:r>
          </a:p>
          <a:p>
            <a:r>
              <a:rPr lang="en-GB" sz="1000" dirty="0">
                <a:solidFill>
                  <a:schemeClr val="bg1"/>
                </a:solidFill>
              </a:rPr>
              <a:t>update add sh100-ext.bsides.dns.splunkstudy.club 86400 A 54.184.185.137</a:t>
            </a:r>
          </a:p>
          <a:p>
            <a:r>
              <a:rPr lang="en-GB" sz="1000" dirty="0">
                <a:solidFill>
                  <a:schemeClr val="bg1"/>
                </a:solidFill>
              </a:rPr>
              <a:t>update delete i-0279ea465e401920f.bsides.dns.splunkstudy.club A</a:t>
            </a:r>
          </a:p>
          <a:p>
            <a:r>
              <a:rPr lang="en-GB" sz="1000" dirty="0">
                <a:solidFill>
                  <a:schemeClr val="bg1"/>
                </a:solidFill>
              </a:rPr>
              <a:t>update add i-0279ea465e401920f.bsides.dns.splunkstudy.club 86400 A 54.184.185.137</a:t>
            </a:r>
          </a:p>
          <a:p>
            <a:r>
              <a:rPr lang="en-GB" sz="1000" dirty="0">
                <a:solidFill>
                  <a:schemeClr val="bg1"/>
                </a:solidFill>
              </a:rPr>
              <a:t>key hmac-md5:tsig-227759.dynv6.com 4ztzt3fDWr2Yv1A26P5YWnQV4dGQUO7tN/fVM7QqBd0=</a:t>
            </a:r>
          </a:p>
          <a:p>
            <a:r>
              <a:rPr lang="en-GB" sz="1000" dirty="0">
                <a:solidFill>
                  <a:schemeClr val="bg1"/>
                </a:solidFill>
              </a:rPr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3798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Session Agenda</a:t>
            </a:r>
            <a:endParaRPr dirty="0"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219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AWS </a:t>
            </a:r>
            <a:endParaRPr b="1" dirty="0"/>
          </a:p>
          <a:p>
            <a:pPr marL="285750" indent="-285750"/>
            <a:r>
              <a:rPr lang="en" dirty="0"/>
              <a:t>Sign Up</a:t>
            </a:r>
          </a:p>
          <a:p>
            <a:pPr marL="285750" indent="-285750"/>
            <a:r>
              <a:rPr lang="en" dirty="0"/>
              <a:t>Security</a:t>
            </a:r>
          </a:p>
          <a:p>
            <a:pPr marL="285750" indent="-285750"/>
            <a:r>
              <a:rPr lang="en" dirty="0"/>
              <a:t>Instances</a:t>
            </a:r>
          </a:p>
          <a:p>
            <a:pPr marL="285750" indent="-285750"/>
            <a:r>
              <a:rPr lang="en" dirty="0"/>
              <a:t>Access</a:t>
            </a:r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Splunk</a:t>
            </a:r>
            <a:endParaRPr b="1" dirty="0"/>
          </a:p>
          <a:p>
            <a:pPr marL="285750" indent="-285750"/>
            <a:r>
              <a:rPr lang="en" dirty="0"/>
              <a:t>Deployment</a:t>
            </a:r>
          </a:p>
          <a:p>
            <a:pPr marL="285750" indent="-285750"/>
            <a:r>
              <a:rPr lang="en" dirty="0"/>
              <a:t>Growth</a:t>
            </a:r>
          </a:p>
          <a:p>
            <a:pPr marL="285750" indent="-285750"/>
            <a:r>
              <a:rPr lang="en" dirty="0"/>
              <a:t>Study Club</a:t>
            </a:r>
          </a:p>
          <a:p>
            <a:pPr marL="285750" indent="-285750"/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6" name="Google Shape;118;p8">
            <a:extLst>
              <a:ext uri="{FF2B5EF4-FFF2-40B4-BE49-F238E27FC236}">
                <a16:creationId xmlns:a16="http://schemas.microsoft.com/office/drawing/2014/main" id="{5A492076-B43A-446B-A542-B0F2D6DE7B8A}"/>
              </a:ext>
            </a:extLst>
          </p:cNvPr>
          <p:cNvSpPr txBox="1">
            <a:spLocks/>
          </p:cNvSpPr>
          <p:nvPr/>
        </p:nvSpPr>
        <p:spPr>
          <a:xfrm>
            <a:off x="5824272" y="1353950"/>
            <a:ext cx="2775275" cy="163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Char char="○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■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■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b="1" dirty="0"/>
              <a:t>Keeping Lights On</a:t>
            </a:r>
          </a:p>
          <a:p>
            <a:pPr marL="285750" indent="-285750"/>
            <a:r>
              <a:rPr lang="en-GB" dirty="0"/>
              <a:t>DNS Scripts</a:t>
            </a:r>
          </a:p>
          <a:p>
            <a:pPr marL="285750" indent="-285750"/>
            <a:r>
              <a:rPr lang="en-GB" dirty="0" err="1"/>
              <a:t>Splunking</a:t>
            </a:r>
            <a:r>
              <a:rPr lang="en-GB" dirty="0"/>
              <a:t> DNS Logs</a:t>
            </a:r>
          </a:p>
          <a:p>
            <a:pPr marL="285750" indent="-285750"/>
            <a:r>
              <a:rPr lang="en-GB" dirty="0"/>
              <a:t>Lambda Functions</a:t>
            </a:r>
          </a:p>
          <a:p>
            <a:pPr marL="0" indent="0">
              <a:buFont typeface="Inter"/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984438" y="231073"/>
            <a:ext cx="2744417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1C4BE-6BC2-4858-9089-DBFB00C1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898773"/>
            <a:ext cx="6710081" cy="302322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50863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523748" y="230851"/>
            <a:ext cx="4784472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Scripting -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A4FC3-E093-4D33-8666-892B01A6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6" y="841351"/>
            <a:ext cx="8439005" cy="370196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03E00-8D31-44E8-A769-EB0FE4E1BB75}"/>
              </a:ext>
            </a:extLst>
          </p:cNvPr>
          <p:cNvSpPr txBox="1"/>
          <p:nvPr/>
        </p:nvSpPr>
        <p:spPr>
          <a:xfrm>
            <a:off x="1142195" y="4719469"/>
            <a:ext cx="308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https://github.com/SplunkStudyClub</a:t>
            </a:r>
          </a:p>
        </p:txBody>
      </p:sp>
      <p:pic>
        <p:nvPicPr>
          <p:cNvPr id="10" name="Picture 2" descr="How to Auto-sync Update from One Github Repository to Other Repository  Using Github Workflow | by Wendy Yanto | The Startup | Medium">
            <a:extLst>
              <a:ext uri="{FF2B5EF4-FFF2-40B4-BE49-F238E27FC236}">
                <a16:creationId xmlns:a16="http://schemas.microsoft.com/office/drawing/2014/main" id="{BBCA70F2-C524-4E11-B160-6DADF4CAD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r="18902"/>
          <a:stretch/>
        </p:blipFill>
        <p:spPr bwMode="auto">
          <a:xfrm>
            <a:off x="704836" y="4597693"/>
            <a:ext cx="437359" cy="3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2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3">
            <a:extLst>
              <a:ext uri="{FF2B5EF4-FFF2-40B4-BE49-F238E27FC236}">
                <a16:creationId xmlns:a16="http://schemas.microsoft.com/office/drawing/2014/main" id="{30AC709F-B53C-46E3-A9D9-E052ADF9CFBE}"/>
              </a:ext>
            </a:extLst>
          </p:cNvPr>
          <p:cNvSpPr txBox="1">
            <a:spLocks/>
          </p:cNvSpPr>
          <p:nvPr/>
        </p:nvSpPr>
        <p:spPr>
          <a:xfrm>
            <a:off x="2162314" y="187816"/>
            <a:ext cx="4564158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&amp; Splunk Scripting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7D5BC-2D51-41D5-9F9C-3BCA78CF7656}"/>
              </a:ext>
            </a:extLst>
          </p:cNvPr>
          <p:cNvSpPr txBox="1"/>
          <p:nvPr/>
        </p:nvSpPr>
        <p:spPr>
          <a:xfrm>
            <a:off x="1087658" y="1170570"/>
            <a:ext cx="3993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opt/splunk/etc/system/local/server.conf</a:t>
            </a:r>
            <a:endParaRPr lang="en-GB"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C57E4-D82B-423C-B062-A2B9B8E81CF5}"/>
              </a:ext>
            </a:extLst>
          </p:cNvPr>
          <p:cNvSpPr txBox="1"/>
          <p:nvPr/>
        </p:nvSpPr>
        <p:spPr>
          <a:xfrm>
            <a:off x="1199338" y="1899099"/>
            <a:ext cx="6834815" cy="2154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grep </a:t>
            </a:r>
            <a:r>
              <a:rPr lang="en-GB" sz="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/opt/</a:t>
            </a:r>
            <a:r>
              <a:rPr lang="en-GB" sz="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splunk</a:t>
            </a:r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/etc/system/local/</a:t>
            </a:r>
            <a:r>
              <a:rPr lang="en-GB" sz="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server.conf</a:t>
            </a:r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GB" sz="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sed</a:t>
            </a:r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's/[ ][ ]*//g' | cut -c 12- | </a:t>
            </a:r>
            <a:r>
              <a:rPr lang="en-GB" sz="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sed</a:t>
            </a:r>
            <a:r>
              <a:rPr lang="en-GB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-e 's/\(.*\)/\L\1/'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6AAD3-EDF3-401A-90D2-9BD1EDC30B78}"/>
              </a:ext>
            </a:extLst>
          </p:cNvPr>
          <p:cNvSpPr txBox="1"/>
          <p:nvPr/>
        </p:nvSpPr>
        <p:spPr>
          <a:xfrm>
            <a:off x="1208606" y="1421629"/>
            <a:ext cx="2201155" cy="40011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[general]</a:t>
            </a:r>
          </a:p>
          <a:p>
            <a:r>
              <a:rPr lang="en-GB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serverName</a:t>
            </a:r>
            <a:r>
              <a:rPr lang="en-GB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92D050"/>
                </a:solidFill>
                <a:latin typeface="Consolas" panose="020B0609020204030204" pitchFamily="49" charset="0"/>
              </a:rPr>
              <a:t>sh01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0F5D1-C0B4-43F9-A895-48EF1271A4FB}"/>
              </a:ext>
            </a:extLst>
          </p:cNvPr>
          <p:cNvSpPr txBox="1"/>
          <p:nvPr/>
        </p:nvSpPr>
        <p:spPr>
          <a:xfrm>
            <a:off x="1087658" y="975811"/>
            <a:ext cx="53945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Getting host name for DNS updating</a:t>
            </a:r>
            <a:endParaRPr lang="en-GB" sz="1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FFF3A-A16E-49E9-83B7-E0AA7164478D}"/>
              </a:ext>
            </a:extLst>
          </p:cNvPr>
          <p:cNvGrpSpPr/>
          <p:nvPr/>
        </p:nvGrpSpPr>
        <p:grpSpPr>
          <a:xfrm>
            <a:off x="1087658" y="3198125"/>
            <a:ext cx="8832180" cy="1118222"/>
            <a:chOff x="1087659" y="3138318"/>
            <a:chExt cx="8832180" cy="11182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DE726-BE4B-4AD2-86BF-C19E9140B4D6}"/>
                </a:ext>
              </a:extLst>
            </p:cNvPr>
            <p:cNvSpPr txBox="1"/>
            <p:nvPr/>
          </p:nvSpPr>
          <p:spPr>
            <a:xfrm>
              <a:off x="1208608" y="3574002"/>
              <a:ext cx="3993777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[</a:t>
              </a:r>
              <a:r>
                <a:rPr lang="en-GB" sz="10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target-broker:deploymentServer</a:t>
              </a:r>
              <a:r>
                <a:rPr lang="en-GB" sz="1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GB" sz="10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targetUri</a:t>
              </a:r>
              <a:r>
                <a:rPr lang="en-GB" sz="1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0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sh01</a:t>
              </a:r>
              <a:r>
                <a:rPr lang="en-GB" sz="1000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-int.bsides.dns.splunkstudy.club:8089</a:t>
              </a:r>
              <a:endParaRPr lang="en-GB" sz="1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F0026-0289-42D3-9A96-E62AD98F1B80}"/>
                </a:ext>
              </a:extLst>
            </p:cNvPr>
            <p:cNvSpPr txBox="1"/>
            <p:nvPr/>
          </p:nvSpPr>
          <p:spPr>
            <a:xfrm>
              <a:off x="1087659" y="3138318"/>
              <a:ext cx="5394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Applying</a:t>
              </a:r>
              <a:r>
                <a:rPr lang="en-US" sz="1000" b="1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 DNS settings</a:t>
              </a:r>
              <a:endParaRPr lang="en-GB" sz="1000" b="1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67D096-F58B-46E7-8146-1E3154594BF7}"/>
                </a:ext>
              </a:extLst>
            </p:cNvPr>
            <p:cNvSpPr txBox="1"/>
            <p:nvPr/>
          </p:nvSpPr>
          <p:spPr>
            <a:xfrm>
              <a:off x="1087659" y="3333077"/>
              <a:ext cx="46411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/opt/splunkforwarder/etc/system/local/deploymentclient.conf</a:t>
              </a:r>
              <a:endParaRPr lang="en-GB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0A7067-122E-4455-BC23-D0735D4E528C}"/>
                </a:ext>
              </a:extLst>
            </p:cNvPr>
            <p:cNvSpPr txBox="1"/>
            <p:nvPr/>
          </p:nvSpPr>
          <p:spPr>
            <a:xfrm>
              <a:off x="1152767" y="4041096"/>
              <a:ext cx="87670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Applied using base apps via deployment server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DD7ADA-0E87-4E5C-9A81-D3B8267CD9BB}"/>
              </a:ext>
            </a:extLst>
          </p:cNvPr>
          <p:cNvSpPr txBox="1"/>
          <p:nvPr/>
        </p:nvSpPr>
        <p:spPr>
          <a:xfrm rot="20796985">
            <a:off x="3331477" y="4165415"/>
            <a:ext cx="4691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Pla</a:t>
            </a:r>
            <a:r>
              <a:rPr lang="en-GB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n ahead for your naming convention and instances!!</a:t>
            </a:r>
            <a:endParaRPr lang="en-GB" sz="1200" b="1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C8DDE7-7DB4-4DD4-B7C3-8A572F319991}"/>
              </a:ext>
            </a:extLst>
          </p:cNvPr>
          <p:cNvGrpSpPr/>
          <p:nvPr/>
        </p:nvGrpSpPr>
        <p:grpSpPr>
          <a:xfrm>
            <a:off x="1087657" y="2404589"/>
            <a:ext cx="6351439" cy="477120"/>
            <a:chOff x="1087657" y="2404589"/>
            <a:chExt cx="6351439" cy="4771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141E6-F5F6-4FCB-957E-72B4094476DD}"/>
                </a:ext>
              </a:extLst>
            </p:cNvPr>
            <p:cNvSpPr txBox="1"/>
            <p:nvPr/>
          </p:nvSpPr>
          <p:spPr>
            <a:xfrm>
              <a:off x="1152766" y="2666265"/>
              <a:ext cx="6286330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8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curl http://169.254.169.254/latest/meta-data/local-ipv4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D2F9F3-411A-42EC-89B3-AFDF5EF1A030}"/>
                </a:ext>
              </a:extLst>
            </p:cNvPr>
            <p:cNvSpPr txBox="1"/>
            <p:nvPr/>
          </p:nvSpPr>
          <p:spPr>
            <a:xfrm>
              <a:off x="1087657" y="2404589"/>
              <a:ext cx="539450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</a:rPr>
                <a:t>Getting internal server IP of instance for DNS updating</a:t>
              </a:r>
              <a:endParaRPr lang="en-GB" sz="1000" b="1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195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DNS Update Logs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EC2C0-9322-4E6D-92EA-E4D994B6AE17}"/>
              </a:ext>
            </a:extLst>
          </p:cNvPr>
          <p:cNvSpPr txBox="1"/>
          <p:nvPr/>
        </p:nvSpPr>
        <p:spPr>
          <a:xfrm>
            <a:off x="1165686" y="1008925"/>
            <a:ext cx="6414759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1618408851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1618409104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1618409405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1618409705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1618410005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1618410304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1618410607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1618410904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</p:txBody>
      </p:sp>
    </p:spTree>
    <p:extLst>
      <p:ext uri="{BB962C8B-B14F-4D97-AF65-F5344CB8AC3E}">
        <p14:creationId xmlns:p14="http://schemas.microsoft.com/office/powerpoint/2010/main" val="141502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0CAC0154-C8BA-48E0-8DD8-D6EED0A376FA}"/>
              </a:ext>
            </a:extLst>
          </p:cNvPr>
          <p:cNvSpPr txBox="1">
            <a:spLocks/>
          </p:cNvSpPr>
          <p:nvPr/>
        </p:nvSpPr>
        <p:spPr>
          <a:xfrm>
            <a:off x="1782354" y="4060662"/>
            <a:ext cx="3268648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8" name="Google Shape;71;p3">
            <a:extLst>
              <a:ext uri="{FF2B5EF4-FFF2-40B4-BE49-F238E27FC236}">
                <a16:creationId xmlns:a16="http://schemas.microsoft.com/office/drawing/2014/main" id="{556CF4D6-E035-4675-86DE-97EA37B9CE77}"/>
              </a:ext>
            </a:extLst>
          </p:cNvPr>
          <p:cNvSpPr txBox="1">
            <a:spLocks/>
          </p:cNvSpPr>
          <p:nvPr/>
        </p:nvSpPr>
        <p:spPr>
          <a:xfrm>
            <a:off x="194989" y="1204890"/>
            <a:ext cx="4329946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Accessing an Instance</a:t>
            </a:r>
            <a:br>
              <a:rPr lang="en-GB" sz="3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Deploying Splunk</a:t>
            </a:r>
          </a:p>
        </p:txBody>
      </p:sp>
    </p:spTree>
    <p:extLst>
      <p:ext uri="{BB962C8B-B14F-4D97-AF65-F5344CB8AC3E}">
        <p14:creationId xmlns:p14="http://schemas.microsoft.com/office/powerpoint/2010/main" val="302574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  <p:sp>
        <p:nvSpPr>
          <p:cNvPr id="5" name="Google Shape;71;p3">
            <a:extLst>
              <a:ext uri="{FF2B5EF4-FFF2-40B4-BE49-F238E27FC236}">
                <a16:creationId xmlns:a16="http://schemas.microsoft.com/office/drawing/2014/main" id="{0CAC0154-C8BA-48E0-8DD8-D6EED0A376FA}"/>
              </a:ext>
            </a:extLst>
          </p:cNvPr>
          <p:cNvSpPr txBox="1">
            <a:spLocks/>
          </p:cNvSpPr>
          <p:nvPr/>
        </p:nvSpPr>
        <p:spPr>
          <a:xfrm>
            <a:off x="1782354" y="4060662"/>
            <a:ext cx="3268648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8" name="Google Shape;71;p3">
            <a:extLst>
              <a:ext uri="{FF2B5EF4-FFF2-40B4-BE49-F238E27FC236}">
                <a16:creationId xmlns:a16="http://schemas.microsoft.com/office/drawing/2014/main" id="{556CF4D6-E035-4675-86DE-97EA37B9CE77}"/>
              </a:ext>
            </a:extLst>
          </p:cNvPr>
          <p:cNvSpPr txBox="1">
            <a:spLocks/>
          </p:cNvSpPr>
          <p:nvPr/>
        </p:nvSpPr>
        <p:spPr>
          <a:xfrm>
            <a:off x="194989" y="1204890"/>
            <a:ext cx="4329946" cy="48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Onboarding DNS Logs</a:t>
            </a:r>
          </a:p>
        </p:txBody>
      </p:sp>
    </p:spTree>
    <p:extLst>
      <p:ext uri="{BB962C8B-B14F-4D97-AF65-F5344CB8AC3E}">
        <p14:creationId xmlns:p14="http://schemas.microsoft.com/office/powerpoint/2010/main" val="150540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EC2C0-9322-4E6D-92EA-E4D994B6AE17}"/>
              </a:ext>
            </a:extLst>
          </p:cNvPr>
          <p:cNvSpPr txBox="1"/>
          <p:nvPr/>
        </p:nvSpPr>
        <p:spPr>
          <a:xfrm>
            <a:off x="1165686" y="1008925"/>
            <a:ext cx="6414759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1618408851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1618409104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1618409405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1618409705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1618410005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1618410304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1618410607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  <a:p>
            <a:r>
              <a:rPr lang="en-GB" sz="800" dirty="0" err="1">
                <a:solidFill>
                  <a:schemeClr val="bg1"/>
                </a:solidFill>
              </a:rPr>
              <a:t>UpdateTime</a:t>
            </a:r>
            <a:r>
              <a:rPr lang="en-GB" sz="800" dirty="0">
                <a:solidFill>
                  <a:schemeClr val="bg1"/>
                </a:solidFill>
              </a:rPr>
              <a:t>=1618410904,AWS_INSTANCE_ID=i-0279ea465e401920f,DNS_SERVER=ns1.dynv6.com,Splunk_EXT_HOST=sh100-ext.bsides.dns.splunkstudy.club,Splunk_EXT_IP=34.221.89.29,Splunk_INT_HOST=sh100-int.bsides.dns.splunkstudy.club,Splunk_INT_IP=172.31.8.205,AWS_INSTANCE_ID_HOST=i-0279ea465e401920f.bsides.dns.splunkstudy.club,AWS_INSTANCE_ID_HOST_EXT_IP=34.221.89.29</a:t>
            </a:r>
          </a:p>
        </p:txBody>
      </p:sp>
    </p:spTree>
    <p:extLst>
      <p:ext uri="{BB962C8B-B14F-4D97-AF65-F5344CB8AC3E}">
        <p14:creationId xmlns:p14="http://schemas.microsoft.com/office/powerpoint/2010/main" val="296458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BC4D1-A49D-4DC2-94FC-563381AE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41" y="932422"/>
            <a:ext cx="7308220" cy="3781922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7466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3EFF2-C28F-4D15-974D-6B827E14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77" y="1331599"/>
            <a:ext cx="7988354" cy="296119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42553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18650-BFDB-433F-923B-66E6D124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65" y="962480"/>
            <a:ext cx="5979744" cy="388785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2129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>
            <a:spLocks noGrp="1"/>
          </p:cNvSpPr>
          <p:nvPr>
            <p:ph type="ctrTitle"/>
          </p:nvPr>
        </p:nvSpPr>
        <p:spPr>
          <a:xfrm>
            <a:off x="760376" y="399729"/>
            <a:ext cx="3268648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</a:t>
            </a:r>
            <a:br>
              <a:rPr lang="en" sz="3200" dirty="0"/>
            </a:b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Sign Up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6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B2D6C-B79E-4934-A9A9-A78761F3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52" y="1034588"/>
            <a:ext cx="6107633" cy="353772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07256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Onboarding DNS Update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3F215-E0EC-41AA-AE75-E49C9533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44" y="934212"/>
            <a:ext cx="5870111" cy="359878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8566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32965" y="231073"/>
            <a:ext cx="632684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Working with DNS Update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569B4-4B10-4749-B6AD-94612902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5" y="945869"/>
            <a:ext cx="8387861" cy="297804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290610-7C71-4230-8638-A14D58B3A0E4}"/>
              </a:ext>
            </a:extLst>
          </p:cNvPr>
          <p:cNvSpPr/>
          <p:nvPr/>
        </p:nvSpPr>
        <p:spPr>
          <a:xfrm>
            <a:off x="5237629" y="2770094"/>
            <a:ext cx="746312" cy="18825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8F2E7-B2F7-4752-B8A6-273A796A1C6F}"/>
              </a:ext>
            </a:extLst>
          </p:cNvPr>
          <p:cNvSpPr txBox="1"/>
          <p:nvPr/>
        </p:nvSpPr>
        <p:spPr>
          <a:xfrm>
            <a:off x="619914" y="4028208"/>
            <a:ext cx="82448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index=main sourcetype=</a:t>
            </a:r>
            <a:r>
              <a:rPr lang="en-GB" sz="800" dirty="0" err="1"/>
              <a:t>splunkstudyclub_dns</a:t>
            </a:r>
            <a:r>
              <a:rPr lang="en-GB" sz="800" dirty="0"/>
              <a:t> | eval </a:t>
            </a:r>
            <a:r>
              <a:rPr lang="en-GB" sz="800" dirty="0" err="1"/>
              <a:t>UpdateTime</a:t>
            </a:r>
            <a:r>
              <a:rPr lang="en-GB" sz="800" dirty="0"/>
              <a:t>=</a:t>
            </a:r>
            <a:r>
              <a:rPr lang="en-GB" sz="800" dirty="0" err="1"/>
              <a:t>strftime</a:t>
            </a:r>
            <a:r>
              <a:rPr lang="en-GB" sz="800" dirty="0"/>
              <a:t>(</a:t>
            </a:r>
            <a:r>
              <a:rPr lang="en-GB" sz="800" dirty="0" err="1"/>
              <a:t>UpdateTime</a:t>
            </a:r>
            <a:r>
              <a:rPr lang="en-GB" sz="800" dirty="0"/>
              <a:t>,"%m/%d/%y %H:%M:%S") | table </a:t>
            </a:r>
            <a:r>
              <a:rPr lang="en-GB" sz="800" dirty="0" err="1"/>
              <a:t>UpdateTime</a:t>
            </a:r>
            <a:r>
              <a:rPr lang="en-GB" sz="800" dirty="0"/>
              <a:t> DNS_SERVER AWS_INSTANCE_ID </a:t>
            </a:r>
            <a:r>
              <a:rPr lang="en-GB" sz="800" dirty="0" err="1"/>
              <a:t>Splunk_EXT_HOST</a:t>
            </a:r>
            <a:r>
              <a:rPr lang="en-GB" sz="800" dirty="0"/>
              <a:t> </a:t>
            </a:r>
            <a:r>
              <a:rPr lang="en-GB" sz="800" dirty="0" err="1"/>
              <a:t>Splunk_EXT_IP</a:t>
            </a:r>
            <a:r>
              <a:rPr lang="en-GB" sz="800" dirty="0"/>
              <a:t> </a:t>
            </a:r>
            <a:r>
              <a:rPr lang="en-GB" sz="800" dirty="0" err="1"/>
              <a:t>Splunk_INT_HOST</a:t>
            </a:r>
            <a:r>
              <a:rPr lang="en-GB" sz="800" dirty="0"/>
              <a:t> </a:t>
            </a:r>
            <a:r>
              <a:rPr lang="en-GB" sz="800" dirty="0" err="1"/>
              <a:t>Splunk_INT_IP</a:t>
            </a:r>
            <a:r>
              <a:rPr lang="en-GB" sz="800" dirty="0"/>
              <a:t> | sort - </a:t>
            </a:r>
            <a:r>
              <a:rPr lang="en-GB" sz="800" dirty="0" err="1"/>
              <a:t>UpdateTime</a:t>
            </a:r>
            <a:r>
              <a:rPr lang="en-GB" sz="800" dirty="0"/>
              <a:t>  | head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847F6-F7E1-4AC7-9206-04760DEDD8EE}"/>
              </a:ext>
            </a:extLst>
          </p:cNvPr>
          <p:cNvSpPr txBox="1"/>
          <p:nvPr/>
        </p:nvSpPr>
        <p:spPr>
          <a:xfrm>
            <a:off x="619914" y="4444024"/>
            <a:ext cx="82448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index=main sourcetype=</a:t>
            </a:r>
            <a:r>
              <a:rPr lang="en-GB" sz="800" dirty="0" err="1"/>
              <a:t>splunkstudyclub_dns</a:t>
            </a:r>
            <a:r>
              <a:rPr lang="en-GB" sz="800" dirty="0"/>
              <a:t> | </a:t>
            </a:r>
            <a:r>
              <a:rPr lang="en-GB" sz="800" b="1" dirty="0" err="1"/>
              <a:t>dedup</a:t>
            </a:r>
            <a:r>
              <a:rPr lang="en-GB" sz="800" b="1" dirty="0"/>
              <a:t> AWS_INSTANCE_ID </a:t>
            </a:r>
            <a:r>
              <a:rPr lang="en-GB" sz="800" dirty="0"/>
              <a:t>| eval </a:t>
            </a:r>
            <a:r>
              <a:rPr lang="en-GB" sz="800" dirty="0" err="1"/>
              <a:t>UpdateTime</a:t>
            </a:r>
            <a:r>
              <a:rPr lang="en-GB" sz="800" dirty="0"/>
              <a:t>=</a:t>
            </a:r>
            <a:r>
              <a:rPr lang="en-GB" sz="800" dirty="0" err="1"/>
              <a:t>strftime</a:t>
            </a:r>
            <a:r>
              <a:rPr lang="en-GB" sz="800" dirty="0"/>
              <a:t>(</a:t>
            </a:r>
            <a:r>
              <a:rPr lang="en-GB" sz="800" dirty="0" err="1"/>
              <a:t>UpdateTime</a:t>
            </a:r>
            <a:r>
              <a:rPr lang="en-GB" sz="800" dirty="0"/>
              <a:t>,"%m/%d/%y %H:%M:%S") | table </a:t>
            </a:r>
            <a:r>
              <a:rPr lang="en-GB" sz="800" dirty="0" err="1"/>
              <a:t>UpdateTime</a:t>
            </a:r>
            <a:r>
              <a:rPr lang="en-GB" sz="800" dirty="0"/>
              <a:t> DNS_SERVER AWS_INSTANCE_ID </a:t>
            </a:r>
            <a:r>
              <a:rPr lang="en-GB" sz="800" dirty="0" err="1"/>
              <a:t>Splunk_EXT_HOST</a:t>
            </a:r>
            <a:r>
              <a:rPr lang="en-GB" sz="800" dirty="0"/>
              <a:t> </a:t>
            </a:r>
            <a:r>
              <a:rPr lang="en-GB" sz="800" dirty="0" err="1"/>
              <a:t>Splunk_EXT_IP</a:t>
            </a:r>
            <a:r>
              <a:rPr lang="en-GB" sz="800" dirty="0"/>
              <a:t> </a:t>
            </a:r>
            <a:r>
              <a:rPr lang="en-GB" sz="800" dirty="0" err="1"/>
              <a:t>Splunk_INT_HOST</a:t>
            </a:r>
            <a:r>
              <a:rPr lang="en-GB" sz="800" dirty="0"/>
              <a:t> </a:t>
            </a:r>
            <a:r>
              <a:rPr lang="en-GB" sz="800" dirty="0" err="1"/>
              <a:t>Splunk_INT_IP</a:t>
            </a:r>
            <a:r>
              <a:rPr lang="en-GB" sz="800" dirty="0"/>
              <a:t> | sort - </a:t>
            </a:r>
            <a:r>
              <a:rPr lang="en-GB" sz="800" dirty="0" err="1"/>
              <a:t>UpdateTime</a:t>
            </a:r>
            <a:r>
              <a:rPr lang="en-GB" sz="800" dirty="0"/>
              <a:t>  | head 10</a:t>
            </a:r>
          </a:p>
        </p:txBody>
      </p:sp>
    </p:spTree>
    <p:extLst>
      <p:ext uri="{BB962C8B-B14F-4D97-AF65-F5344CB8AC3E}">
        <p14:creationId xmlns:p14="http://schemas.microsoft.com/office/powerpoint/2010/main" val="19830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1EC90-3DED-460D-AF1D-B37C8EE5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9" y="2767054"/>
            <a:ext cx="1050739" cy="1246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0BD12-4C1F-4DC8-9E87-0A46B6314DEC}"/>
              </a:ext>
            </a:extLst>
          </p:cNvPr>
          <p:cNvSpPr txBox="1"/>
          <p:nvPr/>
        </p:nvSpPr>
        <p:spPr>
          <a:xfrm>
            <a:off x="3328655" y="457579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jkat54</a:t>
            </a:r>
            <a:endParaRPr lang="en-GB" dirty="0"/>
          </a:p>
        </p:txBody>
      </p:sp>
      <p:pic>
        <p:nvPicPr>
          <p:cNvPr id="10" name="Picture 4" descr="Community:SplunkTrust - Splunk Wiki">
            <a:extLst>
              <a:ext uri="{FF2B5EF4-FFF2-40B4-BE49-F238E27FC236}">
                <a16:creationId xmlns:a16="http://schemas.microsoft.com/office/drawing/2014/main" id="{078BCE04-F221-4DE6-96EA-D5984C78C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25" y="4060662"/>
            <a:ext cx="515131" cy="5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file photo for jkat54">
            <a:extLst>
              <a:ext uri="{FF2B5EF4-FFF2-40B4-BE49-F238E27FC236}">
                <a16:creationId xmlns:a16="http://schemas.microsoft.com/office/drawing/2014/main" id="{7F77A8B4-136D-44FF-A06C-E8B5ED496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8"/>
          <a:stretch/>
        </p:blipFill>
        <p:spPr bwMode="auto">
          <a:xfrm>
            <a:off x="3206777" y="4060662"/>
            <a:ext cx="452968" cy="5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1;p3">
            <a:extLst>
              <a:ext uri="{FF2B5EF4-FFF2-40B4-BE49-F238E27FC236}">
                <a16:creationId xmlns:a16="http://schemas.microsoft.com/office/drawing/2014/main" id="{923899F3-2B2B-47A8-8B6F-B61E12CDD7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0375" y="399729"/>
            <a:ext cx="3504497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AWS:</a:t>
            </a:r>
            <a:br>
              <a:rPr lang="en" sz="3200" dirty="0"/>
            </a:br>
            <a:r>
              <a:rPr lang="en" sz="3200" dirty="0"/>
              <a:t>Keeping lights on</a:t>
            </a: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Minimising Costs</a:t>
            </a:r>
            <a:endParaRPr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922506" y="113750"/>
            <a:ext cx="655743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Lambda Functions - 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924D-9F98-48AC-B4D4-9191B363C1D3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6A603-C40D-497E-822C-0D7A62D4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59" y="2686153"/>
            <a:ext cx="1266046" cy="150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EBE45-4FBC-45F8-8B7F-90F1920E8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098" y="1630299"/>
            <a:ext cx="795770" cy="971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EF8AA-A4E6-4B65-8508-BE377B498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101" y="1243745"/>
            <a:ext cx="3076240" cy="109219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4178D8-B248-4689-9EB6-3EC5677F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80" y="3151329"/>
            <a:ext cx="714811" cy="8725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BEFBB-D17E-4F5D-BC8B-E8CBBD4340FA}"/>
              </a:ext>
            </a:extLst>
          </p:cNvPr>
          <p:cNvCxnSpPr>
            <a:cxnSpLocks/>
          </p:cNvCxnSpPr>
          <p:nvPr/>
        </p:nvCxnSpPr>
        <p:spPr>
          <a:xfrm>
            <a:off x="3667020" y="3435845"/>
            <a:ext cx="904980" cy="38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CD2786-364C-4FD7-99CA-6C021B9D7EC8}"/>
              </a:ext>
            </a:extLst>
          </p:cNvPr>
          <p:cNvCxnSpPr>
            <a:cxnSpLocks/>
          </p:cNvCxnSpPr>
          <p:nvPr/>
        </p:nvCxnSpPr>
        <p:spPr>
          <a:xfrm flipV="1">
            <a:off x="3693571" y="2249909"/>
            <a:ext cx="878429" cy="8630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DF7EA-4078-464C-9F02-E1C7B1050828}"/>
              </a:ext>
            </a:extLst>
          </p:cNvPr>
          <p:cNvSpPr/>
          <p:nvPr/>
        </p:nvSpPr>
        <p:spPr>
          <a:xfrm>
            <a:off x="5531101" y="3003018"/>
            <a:ext cx="3076240" cy="108844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BBC532-98B2-40EB-BE7B-4F1040E87F47}"/>
              </a:ext>
            </a:extLst>
          </p:cNvPr>
          <p:cNvSpPr/>
          <p:nvPr/>
        </p:nvSpPr>
        <p:spPr>
          <a:xfrm>
            <a:off x="6536405" y="3281424"/>
            <a:ext cx="967259" cy="45013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Stopped</a:t>
            </a:r>
            <a:endParaRPr lang="en-GB" sz="1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641BAF-90B7-498B-BB88-BE37A05EFCDE}"/>
              </a:ext>
            </a:extLst>
          </p:cNvPr>
          <p:cNvSpPr/>
          <p:nvPr/>
        </p:nvSpPr>
        <p:spPr>
          <a:xfrm>
            <a:off x="6536405" y="1686925"/>
            <a:ext cx="911418" cy="475336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Started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17230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902514" y="49887"/>
            <a:ext cx="629916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Lambda Functions - Serverless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924D-9F98-48AC-B4D4-9191B363C1D3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48DBC-C5CF-490C-99B3-F76896055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59" y="971086"/>
            <a:ext cx="1171919" cy="1501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96A603-C40D-497E-822C-0D7A62D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259" y="2686153"/>
            <a:ext cx="1266046" cy="150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EBE45-4FBC-45F8-8B7F-90F1920E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098" y="1630299"/>
            <a:ext cx="795770" cy="971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F550D4-FDED-429E-8913-4E4979481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20" y="866449"/>
            <a:ext cx="1733562" cy="2508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EF8AA-A4E6-4B65-8508-BE377B498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101" y="1243745"/>
            <a:ext cx="3076240" cy="109219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3BC8D18-596B-4164-9853-68489EF5E29F}"/>
              </a:ext>
            </a:extLst>
          </p:cNvPr>
          <p:cNvSpPr/>
          <p:nvPr/>
        </p:nvSpPr>
        <p:spPr>
          <a:xfrm>
            <a:off x="848744" y="1634761"/>
            <a:ext cx="693870" cy="352363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  <a:endParaRPr lang="en-GB" sz="1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82D696-1E75-4EF0-A2AE-06E4E4982443}"/>
              </a:ext>
            </a:extLst>
          </p:cNvPr>
          <p:cNvSpPr/>
          <p:nvPr/>
        </p:nvSpPr>
        <p:spPr>
          <a:xfrm>
            <a:off x="848744" y="2120515"/>
            <a:ext cx="693870" cy="352363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</a:t>
            </a:r>
            <a:endParaRPr lang="en-GB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8F9F2-3FAE-4252-A840-A3BF854D4761}"/>
              </a:ext>
            </a:extLst>
          </p:cNvPr>
          <p:cNvSpPr txBox="1"/>
          <p:nvPr/>
        </p:nvSpPr>
        <p:spPr>
          <a:xfrm>
            <a:off x="702636" y="1285926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SplunkStudyClub</a:t>
            </a:r>
            <a:endParaRPr lang="en-GB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4178D8-B248-4689-9EB6-3EC5677F7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80" y="3151329"/>
            <a:ext cx="714811" cy="8725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8B9C38-8B71-490D-B7FA-4E52093440A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1542614" y="1937614"/>
            <a:ext cx="1013645" cy="359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35C3-488B-4697-A16C-B23DDD2E70B4}"/>
              </a:ext>
            </a:extLst>
          </p:cNvPr>
          <p:cNvCxnSpPr>
            <a:cxnSpLocks/>
          </p:cNvCxnSpPr>
          <p:nvPr/>
        </p:nvCxnSpPr>
        <p:spPr>
          <a:xfrm>
            <a:off x="2882803" y="2470968"/>
            <a:ext cx="0" cy="3556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BEFBB-D17E-4F5D-BC8B-E8CBBD4340FA}"/>
              </a:ext>
            </a:extLst>
          </p:cNvPr>
          <p:cNvCxnSpPr>
            <a:cxnSpLocks/>
          </p:cNvCxnSpPr>
          <p:nvPr/>
        </p:nvCxnSpPr>
        <p:spPr>
          <a:xfrm>
            <a:off x="3667020" y="3435845"/>
            <a:ext cx="904980" cy="38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0CA7A0-8AB0-425B-8472-2C883E8F22B9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1542614" y="1501370"/>
            <a:ext cx="1013645" cy="3095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6E3751-F2F6-4031-B958-E73FAB6CDBBF}"/>
              </a:ext>
            </a:extLst>
          </p:cNvPr>
          <p:cNvCxnSpPr>
            <a:cxnSpLocks/>
          </p:cNvCxnSpPr>
          <p:nvPr/>
        </p:nvCxnSpPr>
        <p:spPr>
          <a:xfrm>
            <a:off x="3377230" y="2470968"/>
            <a:ext cx="0" cy="355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CD2786-364C-4FD7-99CA-6C021B9D7EC8}"/>
              </a:ext>
            </a:extLst>
          </p:cNvPr>
          <p:cNvCxnSpPr>
            <a:cxnSpLocks/>
          </p:cNvCxnSpPr>
          <p:nvPr/>
        </p:nvCxnSpPr>
        <p:spPr>
          <a:xfrm flipV="1">
            <a:off x="3693571" y="2249909"/>
            <a:ext cx="878429" cy="8630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DF7EA-4078-464C-9F02-E1C7B1050828}"/>
              </a:ext>
            </a:extLst>
          </p:cNvPr>
          <p:cNvSpPr/>
          <p:nvPr/>
        </p:nvSpPr>
        <p:spPr>
          <a:xfrm>
            <a:off x="5531101" y="3003018"/>
            <a:ext cx="3076240" cy="108844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BBC532-98B2-40EB-BE7B-4F1040E87F47}"/>
              </a:ext>
            </a:extLst>
          </p:cNvPr>
          <p:cNvSpPr/>
          <p:nvPr/>
        </p:nvSpPr>
        <p:spPr>
          <a:xfrm>
            <a:off x="6536405" y="3281424"/>
            <a:ext cx="967259" cy="45013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Stopped</a:t>
            </a:r>
            <a:endParaRPr lang="en-GB" sz="1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641BAF-90B7-498B-BB88-BE37A05EFCDE}"/>
              </a:ext>
            </a:extLst>
          </p:cNvPr>
          <p:cNvSpPr/>
          <p:nvPr/>
        </p:nvSpPr>
        <p:spPr>
          <a:xfrm>
            <a:off x="6536405" y="1686925"/>
            <a:ext cx="911418" cy="475336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Started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40075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42614" y="112646"/>
            <a:ext cx="6320107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Lambda Function - Permissions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924D-9F98-48AC-B4D4-9191B363C1D3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48DBC-C5CF-490C-99B3-F76896055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59" y="971086"/>
            <a:ext cx="1171919" cy="1501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96A603-C40D-497E-822C-0D7A62D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47" y="2742758"/>
            <a:ext cx="1266046" cy="150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EBE45-4FBC-45F8-8B7F-90F1920E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098" y="1630299"/>
            <a:ext cx="795770" cy="971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F550D4-FDED-429E-8913-4E4979481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20" y="866449"/>
            <a:ext cx="1733562" cy="2508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EF8AA-A4E6-4B65-8508-BE377B498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101" y="1243745"/>
            <a:ext cx="3076240" cy="109219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3BC8D18-596B-4164-9853-68489EF5E29F}"/>
              </a:ext>
            </a:extLst>
          </p:cNvPr>
          <p:cNvSpPr/>
          <p:nvPr/>
        </p:nvSpPr>
        <p:spPr>
          <a:xfrm>
            <a:off x="848744" y="1634761"/>
            <a:ext cx="693870" cy="352363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  <a:endParaRPr lang="en-GB" sz="1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82D696-1E75-4EF0-A2AE-06E4E4982443}"/>
              </a:ext>
            </a:extLst>
          </p:cNvPr>
          <p:cNvSpPr/>
          <p:nvPr/>
        </p:nvSpPr>
        <p:spPr>
          <a:xfrm>
            <a:off x="848744" y="2120515"/>
            <a:ext cx="693870" cy="352363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</a:t>
            </a:r>
            <a:endParaRPr lang="en-GB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8F9F2-3FAE-4252-A840-A3BF854D4761}"/>
              </a:ext>
            </a:extLst>
          </p:cNvPr>
          <p:cNvSpPr txBox="1"/>
          <p:nvPr/>
        </p:nvSpPr>
        <p:spPr>
          <a:xfrm>
            <a:off x="702636" y="1285926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SplunkStudyClub</a:t>
            </a:r>
            <a:endParaRPr lang="en-GB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4178D8-B248-4689-9EB6-3EC5677F7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80" y="3151329"/>
            <a:ext cx="714811" cy="8725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8B9C38-8B71-490D-B7FA-4E52093440A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1542614" y="1937614"/>
            <a:ext cx="1013645" cy="359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35C3-488B-4697-A16C-B23DDD2E70B4}"/>
              </a:ext>
            </a:extLst>
          </p:cNvPr>
          <p:cNvCxnSpPr>
            <a:cxnSpLocks/>
          </p:cNvCxnSpPr>
          <p:nvPr/>
        </p:nvCxnSpPr>
        <p:spPr>
          <a:xfrm>
            <a:off x="2882803" y="2470968"/>
            <a:ext cx="0" cy="3556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BEFBB-D17E-4F5D-BC8B-E8CBBD4340FA}"/>
              </a:ext>
            </a:extLst>
          </p:cNvPr>
          <p:cNvCxnSpPr>
            <a:cxnSpLocks/>
          </p:cNvCxnSpPr>
          <p:nvPr/>
        </p:nvCxnSpPr>
        <p:spPr>
          <a:xfrm>
            <a:off x="3667020" y="3435845"/>
            <a:ext cx="904980" cy="38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0CA7A0-8AB0-425B-8472-2C883E8F22B9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1542614" y="1501370"/>
            <a:ext cx="1013645" cy="3095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6E3751-F2F6-4031-B958-E73FAB6CDBBF}"/>
              </a:ext>
            </a:extLst>
          </p:cNvPr>
          <p:cNvCxnSpPr>
            <a:cxnSpLocks/>
          </p:cNvCxnSpPr>
          <p:nvPr/>
        </p:nvCxnSpPr>
        <p:spPr>
          <a:xfrm>
            <a:off x="3377230" y="2470968"/>
            <a:ext cx="0" cy="355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CD2786-364C-4FD7-99CA-6C021B9D7EC8}"/>
              </a:ext>
            </a:extLst>
          </p:cNvPr>
          <p:cNvCxnSpPr>
            <a:cxnSpLocks/>
          </p:cNvCxnSpPr>
          <p:nvPr/>
        </p:nvCxnSpPr>
        <p:spPr>
          <a:xfrm flipV="1">
            <a:off x="3693571" y="2249909"/>
            <a:ext cx="878429" cy="8630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DF7EA-4078-464C-9F02-E1C7B1050828}"/>
              </a:ext>
            </a:extLst>
          </p:cNvPr>
          <p:cNvSpPr/>
          <p:nvPr/>
        </p:nvSpPr>
        <p:spPr>
          <a:xfrm>
            <a:off x="5531101" y="3003018"/>
            <a:ext cx="3076240" cy="108844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BBC532-98B2-40EB-BE7B-4F1040E87F47}"/>
              </a:ext>
            </a:extLst>
          </p:cNvPr>
          <p:cNvSpPr/>
          <p:nvPr/>
        </p:nvSpPr>
        <p:spPr>
          <a:xfrm>
            <a:off x="6536405" y="3281424"/>
            <a:ext cx="967259" cy="45013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Stopped</a:t>
            </a:r>
            <a:endParaRPr lang="en-GB" sz="1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641BAF-90B7-498B-BB88-BE37A05EFCDE}"/>
              </a:ext>
            </a:extLst>
          </p:cNvPr>
          <p:cNvSpPr/>
          <p:nvPr/>
        </p:nvSpPr>
        <p:spPr>
          <a:xfrm>
            <a:off x="6536405" y="1686925"/>
            <a:ext cx="911418" cy="475336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Started</a:t>
            </a:r>
            <a:endParaRPr lang="en-GB" sz="1000" dirty="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86B1D6-0835-4D03-BB62-CECC104019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706" t="22291" r="69362" b="19001"/>
          <a:stretch/>
        </p:blipFill>
        <p:spPr>
          <a:xfrm>
            <a:off x="1695815" y="3257272"/>
            <a:ext cx="985603" cy="13482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8A1782-F96B-403F-ACEB-B51281B350B1}"/>
              </a:ext>
            </a:extLst>
          </p:cNvPr>
          <p:cNvSpPr/>
          <p:nvPr/>
        </p:nvSpPr>
        <p:spPr>
          <a:xfrm>
            <a:off x="1745266" y="2826574"/>
            <a:ext cx="1926762" cy="1797615"/>
          </a:xfrm>
          <a:custGeom>
            <a:avLst/>
            <a:gdLst>
              <a:gd name="connsiteX0" fmla="*/ 0 w 1926762"/>
              <a:gd name="connsiteY0" fmla="*/ 0 h 1797615"/>
              <a:gd name="connsiteX1" fmla="*/ 462423 w 1926762"/>
              <a:gd name="connsiteY1" fmla="*/ 0 h 1797615"/>
              <a:gd name="connsiteX2" fmla="*/ 982649 w 1926762"/>
              <a:gd name="connsiteY2" fmla="*/ 0 h 1797615"/>
              <a:gd name="connsiteX3" fmla="*/ 1425804 w 1926762"/>
              <a:gd name="connsiteY3" fmla="*/ 0 h 1797615"/>
              <a:gd name="connsiteX4" fmla="*/ 1926762 w 1926762"/>
              <a:gd name="connsiteY4" fmla="*/ 0 h 1797615"/>
              <a:gd name="connsiteX5" fmla="*/ 1926762 w 1926762"/>
              <a:gd name="connsiteY5" fmla="*/ 581229 h 1797615"/>
              <a:gd name="connsiteX6" fmla="*/ 1926762 w 1926762"/>
              <a:gd name="connsiteY6" fmla="*/ 1126505 h 1797615"/>
              <a:gd name="connsiteX7" fmla="*/ 1926762 w 1926762"/>
              <a:gd name="connsiteY7" fmla="*/ 1797615 h 1797615"/>
              <a:gd name="connsiteX8" fmla="*/ 1502874 w 1926762"/>
              <a:gd name="connsiteY8" fmla="*/ 1797615 h 1797615"/>
              <a:gd name="connsiteX9" fmla="*/ 1021184 w 1926762"/>
              <a:gd name="connsiteY9" fmla="*/ 1797615 h 1797615"/>
              <a:gd name="connsiteX10" fmla="*/ 520226 w 1926762"/>
              <a:gd name="connsiteY10" fmla="*/ 1797615 h 1797615"/>
              <a:gd name="connsiteX11" fmla="*/ 0 w 1926762"/>
              <a:gd name="connsiteY11" fmla="*/ 1797615 h 1797615"/>
              <a:gd name="connsiteX12" fmla="*/ 0 w 1926762"/>
              <a:gd name="connsiteY12" fmla="*/ 1180434 h 1797615"/>
              <a:gd name="connsiteX13" fmla="*/ 0 w 1926762"/>
              <a:gd name="connsiteY13" fmla="*/ 635157 h 1797615"/>
              <a:gd name="connsiteX14" fmla="*/ 0 w 1926762"/>
              <a:gd name="connsiteY14" fmla="*/ 0 h 179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6762" h="1797615" extrusionOk="0">
                <a:moveTo>
                  <a:pt x="0" y="0"/>
                </a:moveTo>
                <a:cubicBezTo>
                  <a:pt x="165133" y="-13335"/>
                  <a:pt x="261478" y="38681"/>
                  <a:pt x="462423" y="0"/>
                </a:cubicBezTo>
                <a:cubicBezTo>
                  <a:pt x="663368" y="-38681"/>
                  <a:pt x="871355" y="36851"/>
                  <a:pt x="982649" y="0"/>
                </a:cubicBezTo>
                <a:cubicBezTo>
                  <a:pt x="1093943" y="-36851"/>
                  <a:pt x="1296981" y="17757"/>
                  <a:pt x="1425804" y="0"/>
                </a:cubicBezTo>
                <a:cubicBezTo>
                  <a:pt x="1554627" y="-17757"/>
                  <a:pt x="1700735" y="33803"/>
                  <a:pt x="1926762" y="0"/>
                </a:cubicBezTo>
                <a:cubicBezTo>
                  <a:pt x="1936799" y="202879"/>
                  <a:pt x="1878127" y="377806"/>
                  <a:pt x="1926762" y="581229"/>
                </a:cubicBezTo>
                <a:cubicBezTo>
                  <a:pt x="1975397" y="784652"/>
                  <a:pt x="1877285" y="919818"/>
                  <a:pt x="1926762" y="1126505"/>
                </a:cubicBezTo>
                <a:cubicBezTo>
                  <a:pt x="1976239" y="1333192"/>
                  <a:pt x="1871267" y="1548381"/>
                  <a:pt x="1926762" y="1797615"/>
                </a:cubicBezTo>
                <a:cubicBezTo>
                  <a:pt x="1807570" y="1823829"/>
                  <a:pt x="1674373" y="1793764"/>
                  <a:pt x="1502874" y="1797615"/>
                </a:cubicBezTo>
                <a:cubicBezTo>
                  <a:pt x="1331375" y="1801466"/>
                  <a:pt x="1216222" y="1770367"/>
                  <a:pt x="1021184" y="1797615"/>
                </a:cubicBezTo>
                <a:cubicBezTo>
                  <a:pt x="826146" y="1824863"/>
                  <a:pt x="644489" y="1793621"/>
                  <a:pt x="520226" y="1797615"/>
                </a:cubicBezTo>
                <a:cubicBezTo>
                  <a:pt x="395963" y="1801609"/>
                  <a:pt x="214204" y="1759625"/>
                  <a:pt x="0" y="1797615"/>
                </a:cubicBezTo>
                <a:cubicBezTo>
                  <a:pt x="-65225" y="1597648"/>
                  <a:pt x="12824" y="1404468"/>
                  <a:pt x="0" y="1180434"/>
                </a:cubicBezTo>
                <a:cubicBezTo>
                  <a:pt x="-12824" y="956400"/>
                  <a:pt x="11381" y="806989"/>
                  <a:pt x="0" y="635157"/>
                </a:cubicBezTo>
                <a:cubicBezTo>
                  <a:pt x="-11381" y="463325"/>
                  <a:pt x="6899" y="26138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5147407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0AD52-E4FA-4A39-A0D2-5C1656B905AA}"/>
              </a:ext>
            </a:extLst>
          </p:cNvPr>
          <p:cNvSpPr txBox="1"/>
          <p:nvPr/>
        </p:nvSpPr>
        <p:spPr>
          <a:xfrm>
            <a:off x="5303868" y="44507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AWS Identity and Access Management (IAM) </a:t>
            </a:r>
          </a:p>
        </p:txBody>
      </p:sp>
    </p:spTree>
    <p:extLst>
      <p:ext uri="{BB962C8B-B14F-4D97-AF65-F5344CB8AC3E}">
        <p14:creationId xmlns:p14="http://schemas.microsoft.com/office/powerpoint/2010/main" val="1151672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483879" y="124124"/>
            <a:ext cx="603392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To control AWS Instance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924D-9F98-48AC-B4D4-9191B363C1D3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FA8FB-BD29-4DF0-8A6E-B6221846BD2C}"/>
              </a:ext>
            </a:extLst>
          </p:cNvPr>
          <p:cNvSpPr txBox="1"/>
          <p:nvPr/>
        </p:nvSpPr>
        <p:spPr>
          <a:xfrm>
            <a:off x="1334966" y="1091576"/>
            <a:ext cx="68091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50000"/>
                </a:schemeClr>
              </a:buClr>
              <a:buSzPct val="100000"/>
              <a:buFont typeface="Inter" panose="020B0502030000000004" pitchFamily="34" charset="0"/>
              <a:buChar char="●"/>
            </a:pPr>
            <a:r>
              <a:rPr lang="en-GB" dirty="0"/>
              <a:t>Create an AWS Identity and Access Management (IAM) policy and role</a:t>
            </a:r>
          </a:p>
          <a:p>
            <a:pPr marL="285750" indent="-285750">
              <a:buClr>
                <a:schemeClr val="tx2">
                  <a:lumMod val="50000"/>
                </a:schemeClr>
              </a:buClr>
              <a:buSzPct val="100000"/>
              <a:buFont typeface="Inter" panose="020B0502030000000004" pitchFamily="34" charset="0"/>
              <a:buChar char="●"/>
            </a:pPr>
            <a:r>
              <a:rPr lang="en-GB" dirty="0"/>
              <a:t>Create Lambda function to stop EC2 instances using this new policy and role</a:t>
            </a:r>
          </a:p>
          <a:p>
            <a:pPr marL="285750" indent="-285750">
              <a:buClr>
                <a:schemeClr val="tx2">
                  <a:lumMod val="50000"/>
                </a:schemeClr>
              </a:buClr>
              <a:buSzPct val="100000"/>
              <a:buFont typeface="Inter" panose="020B0502030000000004" pitchFamily="34" charset="0"/>
              <a:buChar char="●"/>
            </a:pPr>
            <a:r>
              <a:rPr lang="en-GB" dirty="0"/>
              <a:t>Create Lambda function to start EC2 instances using this new policy and role</a:t>
            </a:r>
          </a:p>
          <a:p>
            <a:pPr marL="285750" indent="-285750">
              <a:buClr>
                <a:schemeClr val="tx2">
                  <a:lumMod val="50000"/>
                </a:schemeClr>
              </a:buClr>
              <a:buSzPct val="100000"/>
              <a:buFont typeface="Inter" panose="020B0502030000000004" pitchFamily="34" charset="0"/>
              <a:buChar char="●"/>
            </a:pPr>
            <a:r>
              <a:rPr lang="en-GB" dirty="0"/>
              <a:t>Expose Lambda functions via the AWS API Gateway</a:t>
            </a:r>
          </a:p>
          <a:p>
            <a:endParaRPr lang="en-GB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241F2-A0BC-4926-9B8C-BD2864F7431F}"/>
              </a:ext>
            </a:extLst>
          </p:cNvPr>
          <p:cNvGrpSpPr/>
          <p:nvPr/>
        </p:nvGrpSpPr>
        <p:grpSpPr>
          <a:xfrm>
            <a:off x="5040518" y="2746243"/>
            <a:ext cx="1173694" cy="1016399"/>
            <a:chOff x="6225268" y="2571750"/>
            <a:chExt cx="1255472" cy="11044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5D9106-08B3-4E06-97FB-1150ABBC3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141"/>
            <a:stretch/>
          </p:blipFill>
          <p:spPr>
            <a:xfrm>
              <a:off x="6411748" y="2571750"/>
              <a:ext cx="882512" cy="9370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AF9CD8-83C0-4824-9FC4-B3D134AF5A4D}"/>
                </a:ext>
              </a:extLst>
            </p:cNvPr>
            <p:cNvSpPr txBox="1"/>
            <p:nvPr/>
          </p:nvSpPr>
          <p:spPr>
            <a:xfrm>
              <a:off x="6225268" y="3430017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AWS API Gateway</a:t>
              </a:r>
              <a:endParaRPr lang="en-GB" sz="1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A663C7-6200-4EC1-99FA-615DBF76C364}"/>
              </a:ext>
            </a:extLst>
          </p:cNvPr>
          <p:cNvGrpSpPr/>
          <p:nvPr/>
        </p:nvGrpSpPr>
        <p:grpSpPr>
          <a:xfrm>
            <a:off x="3349652" y="3539532"/>
            <a:ext cx="1168911" cy="1219006"/>
            <a:chOff x="4536734" y="2750779"/>
            <a:chExt cx="1168911" cy="121900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219622-7CD7-4B7C-95FC-8E7060559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695" t="7887" r="27376" b="6114"/>
            <a:stretch/>
          </p:blipFill>
          <p:spPr>
            <a:xfrm>
              <a:off x="4638192" y="2750779"/>
              <a:ext cx="987767" cy="83036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A150C-4C64-4923-8520-D47B60EEABD0}"/>
                </a:ext>
              </a:extLst>
            </p:cNvPr>
            <p:cNvSpPr txBox="1"/>
            <p:nvPr/>
          </p:nvSpPr>
          <p:spPr>
            <a:xfrm>
              <a:off x="4536734" y="3569675"/>
              <a:ext cx="1168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Lambda Function</a:t>
              </a:r>
              <a:br>
                <a:rPr lang="en-US" sz="1000" dirty="0"/>
              </a:br>
              <a:r>
                <a:rPr lang="en-US" sz="1000" dirty="0"/>
                <a:t>Start Instances</a:t>
              </a:r>
              <a:endParaRPr lang="en-GB" sz="1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87E102-0F5C-4175-9AB4-C6667551251F}"/>
              </a:ext>
            </a:extLst>
          </p:cNvPr>
          <p:cNvGrpSpPr/>
          <p:nvPr/>
        </p:nvGrpSpPr>
        <p:grpSpPr>
          <a:xfrm>
            <a:off x="3367196" y="2261127"/>
            <a:ext cx="1168911" cy="1219006"/>
            <a:chOff x="4536734" y="2750779"/>
            <a:chExt cx="1168911" cy="12190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D182E9-8952-4643-A90B-833A19152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695" t="7887" r="27376" b="6114"/>
            <a:stretch/>
          </p:blipFill>
          <p:spPr>
            <a:xfrm>
              <a:off x="4638192" y="2750779"/>
              <a:ext cx="987767" cy="83036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E386C-9EAD-427B-BAEC-F6D01F1375FD}"/>
                </a:ext>
              </a:extLst>
            </p:cNvPr>
            <p:cNvSpPr txBox="1"/>
            <p:nvPr/>
          </p:nvSpPr>
          <p:spPr>
            <a:xfrm>
              <a:off x="4536734" y="3569675"/>
              <a:ext cx="1168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Lambda Function</a:t>
              </a:r>
              <a:br>
                <a:rPr lang="en-US" sz="1000" dirty="0"/>
              </a:br>
              <a:r>
                <a:rPr lang="en-US" sz="1000" dirty="0"/>
                <a:t>Stop Instances</a:t>
              </a:r>
              <a:endParaRPr lang="en-GB" sz="1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DC7DFF-2646-41C7-999E-9D12DCC5C391}"/>
              </a:ext>
            </a:extLst>
          </p:cNvPr>
          <p:cNvGrpSpPr/>
          <p:nvPr/>
        </p:nvGrpSpPr>
        <p:grpSpPr>
          <a:xfrm>
            <a:off x="1928152" y="2848682"/>
            <a:ext cx="788998" cy="1114015"/>
            <a:chOff x="1630048" y="2860238"/>
            <a:chExt cx="788998" cy="1114015"/>
          </a:xfrm>
        </p:grpSpPr>
        <p:pic>
          <p:nvPicPr>
            <p:cNvPr id="16" name="Picture 1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66C6B6A-66D6-4955-9A9E-59993FF84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9D468A-7478-46A6-AFDD-B0C5A39CC385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3072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7B20B4-051A-4089-8041-FC3EB67D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69" y="286107"/>
            <a:ext cx="7249175" cy="45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3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807926-412E-4C05-B440-3FD500769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99876"/>
            <a:ext cx="7433863" cy="39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941916D-1D03-4FF8-BF57-B308B126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9" t="5522" r="12740" b="23232"/>
          <a:stretch/>
        </p:blipFill>
        <p:spPr>
          <a:xfrm>
            <a:off x="2164772" y="830661"/>
            <a:ext cx="4225636" cy="366452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495EC4-6D60-4615-8056-142DB126FFD9}"/>
              </a:ext>
            </a:extLst>
          </p:cNvPr>
          <p:cNvSpPr txBox="1"/>
          <p:nvPr/>
        </p:nvSpPr>
        <p:spPr>
          <a:xfrm>
            <a:off x="3107694" y="228601"/>
            <a:ext cx="2775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6"/>
                </a:solidFill>
              </a:rPr>
              <a:t>https://aws.amazon.com</a:t>
            </a:r>
          </a:p>
        </p:txBody>
      </p:sp>
    </p:spTree>
    <p:extLst>
      <p:ext uri="{BB962C8B-B14F-4D97-AF65-F5344CB8AC3E}">
        <p14:creationId xmlns:p14="http://schemas.microsoft.com/office/powerpoint/2010/main" val="2711386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4A74CD-1FD6-4EF8-B940-2EACC641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46" y="386484"/>
            <a:ext cx="7091836" cy="44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35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D5A18CA-68DB-41C2-9997-19477859F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11" y="293167"/>
            <a:ext cx="6679523" cy="43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F668C-9B68-4A21-B503-B41EC6A3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13" y="295689"/>
            <a:ext cx="6828221" cy="448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51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8EBFB1-CE00-4EDB-9D47-F315B4BC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22" y="216384"/>
            <a:ext cx="6313463" cy="45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5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9E3F49-3D24-4D13-8B9B-BC9691500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58" y="380418"/>
            <a:ext cx="7218923" cy="43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36EE34-8D8D-451D-86E2-092394CAAEBD}"/>
              </a:ext>
            </a:extLst>
          </p:cNvPr>
          <p:cNvGrpSpPr/>
          <p:nvPr/>
        </p:nvGrpSpPr>
        <p:grpSpPr>
          <a:xfrm>
            <a:off x="141233" y="147311"/>
            <a:ext cx="788998" cy="1114015"/>
            <a:chOff x="1630048" y="2860238"/>
            <a:chExt cx="788998" cy="1114015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A5E7FDC-6FAC-488F-AF9B-874ABF8C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06" t="22291" r="69362" b="34817"/>
            <a:stretch/>
          </p:blipFill>
          <p:spPr>
            <a:xfrm>
              <a:off x="1654599" y="2860238"/>
              <a:ext cx="739897" cy="7394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3E6380-6DC6-41F5-836B-0D8B736093C3}"/>
                </a:ext>
              </a:extLst>
            </p:cNvPr>
            <p:cNvSpPr txBox="1"/>
            <p:nvPr/>
          </p:nvSpPr>
          <p:spPr>
            <a:xfrm>
              <a:off x="1630048" y="3574143"/>
              <a:ext cx="788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IAM Policy</a:t>
              </a:r>
            </a:p>
            <a:p>
              <a:pPr algn="ctr"/>
              <a:r>
                <a:rPr lang="en-US" sz="1000" dirty="0"/>
                <a:t>and Role</a:t>
              </a:r>
              <a:endParaRPr lang="en-GB" sz="1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9E3F49-3D24-4D13-8B9B-BC9691500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58" y="380418"/>
            <a:ext cx="7218923" cy="43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4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C6E9EA-260F-47F4-9F03-50642468577F}"/>
              </a:ext>
            </a:extLst>
          </p:cNvPr>
          <p:cNvGrpSpPr/>
          <p:nvPr/>
        </p:nvGrpSpPr>
        <p:grpSpPr>
          <a:xfrm>
            <a:off x="13909" y="126368"/>
            <a:ext cx="1168911" cy="1127279"/>
            <a:chOff x="4548363" y="2750779"/>
            <a:chExt cx="1145654" cy="10477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E8115-9D96-4921-B32D-460CFA48A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95" t="7887" r="27376" b="6114"/>
            <a:stretch/>
          </p:blipFill>
          <p:spPr>
            <a:xfrm>
              <a:off x="4638192" y="2750779"/>
              <a:ext cx="987767" cy="8303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1CC7D-5513-4982-8D0F-ABC30BA5650D}"/>
                </a:ext>
              </a:extLst>
            </p:cNvPr>
            <p:cNvSpPr txBox="1"/>
            <p:nvPr/>
          </p:nvSpPr>
          <p:spPr>
            <a:xfrm>
              <a:off x="4548363" y="3569675"/>
              <a:ext cx="1145654" cy="228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Lambda Function</a:t>
              </a:r>
              <a:endParaRPr lang="en-GB" sz="1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7C820E-9B00-4BD1-8C25-DE9A51197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564" y="651447"/>
            <a:ext cx="7815874" cy="2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87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C6E9EA-260F-47F4-9F03-50642468577F}"/>
              </a:ext>
            </a:extLst>
          </p:cNvPr>
          <p:cNvGrpSpPr/>
          <p:nvPr/>
        </p:nvGrpSpPr>
        <p:grpSpPr>
          <a:xfrm>
            <a:off x="13909" y="126368"/>
            <a:ext cx="1168911" cy="1127279"/>
            <a:chOff x="4548363" y="2750779"/>
            <a:chExt cx="1145654" cy="10477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E8115-9D96-4921-B32D-460CFA48A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95" t="7887" r="27376" b="6114"/>
            <a:stretch/>
          </p:blipFill>
          <p:spPr>
            <a:xfrm>
              <a:off x="4638192" y="2750779"/>
              <a:ext cx="987767" cy="8303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1CC7D-5513-4982-8D0F-ABC30BA5650D}"/>
                </a:ext>
              </a:extLst>
            </p:cNvPr>
            <p:cNvSpPr txBox="1"/>
            <p:nvPr/>
          </p:nvSpPr>
          <p:spPr>
            <a:xfrm>
              <a:off x="4548363" y="3569675"/>
              <a:ext cx="1145654" cy="228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Lambda Function</a:t>
              </a:r>
              <a:endParaRPr lang="en-GB" sz="10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D6953-9F2B-472F-87D2-64CA1EB6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3" y="559106"/>
            <a:ext cx="7417945" cy="340562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169E7F7-5F49-444C-B3F7-209B1D7822FE}"/>
              </a:ext>
            </a:extLst>
          </p:cNvPr>
          <p:cNvSpPr/>
          <p:nvPr/>
        </p:nvSpPr>
        <p:spPr>
          <a:xfrm>
            <a:off x="1274473" y="3671561"/>
            <a:ext cx="2205728" cy="20940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223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C6E9EA-260F-47F4-9F03-50642468577F}"/>
              </a:ext>
            </a:extLst>
          </p:cNvPr>
          <p:cNvGrpSpPr/>
          <p:nvPr/>
        </p:nvGrpSpPr>
        <p:grpSpPr>
          <a:xfrm>
            <a:off x="13909" y="126368"/>
            <a:ext cx="1168911" cy="1127279"/>
            <a:chOff x="4548363" y="2750779"/>
            <a:chExt cx="1145654" cy="10477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E8115-9D96-4921-B32D-460CFA48A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95" t="7887" r="27376" b="6114"/>
            <a:stretch/>
          </p:blipFill>
          <p:spPr>
            <a:xfrm>
              <a:off x="4638192" y="2750779"/>
              <a:ext cx="987767" cy="8303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1CC7D-5513-4982-8D0F-ABC30BA5650D}"/>
                </a:ext>
              </a:extLst>
            </p:cNvPr>
            <p:cNvSpPr txBox="1"/>
            <p:nvPr/>
          </p:nvSpPr>
          <p:spPr>
            <a:xfrm>
              <a:off x="4548363" y="3569675"/>
              <a:ext cx="1145654" cy="228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Lambda Function</a:t>
              </a:r>
              <a:endParaRPr lang="en-GB" sz="1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A85421-C9EC-421B-B107-5DC0E3C2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34" y="411829"/>
            <a:ext cx="7698981" cy="3977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F1E10-31A5-4326-93A3-A528D4336A82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</p:spTree>
    <p:extLst>
      <p:ext uri="{BB962C8B-B14F-4D97-AF65-F5344CB8AC3E}">
        <p14:creationId xmlns:p14="http://schemas.microsoft.com/office/powerpoint/2010/main" val="555664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686128" y="126371"/>
            <a:ext cx="5650011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Lambda Function - Triggers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9D186-314B-4B11-9980-CB7F47C7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68" y="928360"/>
            <a:ext cx="5397643" cy="38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3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87D51C-95EF-4E9F-AA14-F7DE6312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5" r="21191" b="10980"/>
          <a:stretch/>
        </p:blipFill>
        <p:spPr>
          <a:xfrm>
            <a:off x="732864" y="282388"/>
            <a:ext cx="3072653" cy="457872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930AEEC-E953-42D5-8ACF-2A0E29F9D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4" t="5099" r="19084" b="14771"/>
          <a:stretch/>
        </p:blipFill>
        <p:spPr>
          <a:xfrm>
            <a:off x="4666129" y="363071"/>
            <a:ext cx="4007224" cy="412152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701624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462763" y="118963"/>
            <a:ext cx="645273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Lambda Function – API Gateway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099D1-0E42-4FDF-A2AA-EEEAA815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38" y="821805"/>
            <a:ext cx="7364061" cy="3897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F3964-1339-49A3-B8B6-BCF37C0C83FC}"/>
              </a:ext>
            </a:extLst>
          </p:cNvPr>
          <p:cNvSpPr txBox="1"/>
          <p:nvPr/>
        </p:nvSpPr>
        <p:spPr>
          <a:xfrm rot="21099790">
            <a:off x="3018917" y="4399585"/>
            <a:ext cx="56643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https://ksevpv3qf4.execute-api.us-west-2.amazonaws.com/default/SplunkStudyClub_StopInstances</a:t>
            </a:r>
            <a:endParaRPr lang="en-GB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21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542614" y="112646"/>
            <a:ext cx="6320107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AWS Instance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924D-9F98-48AC-B4D4-9191B363C1D3}"/>
              </a:ext>
            </a:extLst>
          </p:cNvPr>
          <p:cNvSpPr txBox="1"/>
          <p:nvPr/>
        </p:nvSpPr>
        <p:spPr>
          <a:xfrm>
            <a:off x="290678" y="4758538"/>
            <a:ext cx="8189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https://aws.amazon.com/premiumsupport/knowledge-center/start-stop-lambda-cloudwatch/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48DBC-C5CF-490C-99B3-F76896055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259" y="971086"/>
            <a:ext cx="1171919" cy="1501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96A603-C40D-497E-822C-0D7A62D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47" y="2742758"/>
            <a:ext cx="1266046" cy="150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EBE45-4FBC-45F8-8B7F-90F1920E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098" y="1630299"/>
            <a:ext cx="795770" cy="971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F550D4-FDED-429E-8913-4E4979481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20" y="866449"/>
            <a:ext cx="1733562" cy="2508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EF8AA-A4E6-4B65-8508-BE377B498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101" y="1243745"/>
            <a:ext cx="3076240" cy="109219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3BC8D18-596B-4164-9853-68489EF5E29F}"/>
              </a:ext>
            </a:extLst>
          </p:cNvPr>
          <p:cNvSpPr/>
          <p:nvPr/>
        </p:nvSpPr>
        <p:spPr>
          <a:xfrm>
            <a:off x="848744" y="1634761"/>
            <a:ext cx="693870" cy="352363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  <a:endParaRPr lang="en-GB" sz="1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82D696-1E75-4EF0-A2AE-06E4E4982443}"/>
              </a:ext>
            </a:extLst>
          </p:cNvPr>
          <p:cNvSpPr/>
          <p:nvPr/>
        </p:nvSpPr>
        <p:spPr>
          <a:xfrm>
            <a:off x="848744" y="2120515"/>
            <a:ext cx="693870" cy="352363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</a:t>
            </a:r>
            <a:endParaRPr lang="en-GB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8F9F2-3FAE-4252-A840-A3BF854D4761}"/>
              </a:ext>
            </a:extLst>
          </p:cNvPr>
          <p:cNvSpPr txBox="1"/>
          <p:nvPr/>
        </p:nvSpPr>
        <p:spPr>
          <a:xfrm>
            <a:off x="702636" y="1285926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SplunkStudyClub</a:t>
            </a:r>
            <a:endParaRPr lang="en-GB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4178D8-B248-4689-9EB6-3EC5677F7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80" y="3151329"/>
            <a:ext cx="714811" cy="8725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8B9C38-8B71-490D-B7FA-4E52093440A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1542614" y="1937614"/>
            <a:ext cx="1013645" cy="359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35C3-488B-4697-A16C-B23DDD2E70B4}"/>
              </a:ext>
            </a:extLst>
          </p:cNvPr>
          <p:cNvCxnSpPr>
            <a:cxnSpLocks/>
          </p:cNvCxnSpPr>
          <p:nvPr/>
        </p:nvCxnSpPr>
        <p:spPr>
          <a:xfrm>
            <a:off x="2882803" y="2470968"/>
            <a:ext cx="0" cy="3556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BEFBB-D17E-4F5D-BC8B-E8CBBD4340FA}"/>
              </a:ext>
            </a:extLst>
          </p:cNvPr>
          <p:cNvCxnSpPr>
            <a:cxnSpLocks/>
          </p:cNvCxnSpPr>
          <p:nvPr/>
        </p:nvCxnSpPr>
        <p:spPr>
          <a:xfrm>
            <a:off x="3667020" y="3435845"/>
            <a:ext cx="904980" cy="383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0CA7A0-8AB0-425B-8472-2C883E8F22B9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1542614" y="1501370"/>
            <a:ext cx="1013645" cy="3095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6E3751-F2F6-4031-B958-E73FAB6CDBBF}"/>
              </a:ext>
            </a:extLst>
          </p:cNvPr>
          <p:cNvCxnSpPr>
            <a:cxnSpLocks/>
          </p:cNvCxnSpPr>
          <p:nvPr/>
        </p:nvCxnSpPr>
        <p:spPr>
          <a:xfrm>
            <a:off x="3377230" y="2470968"/>
            <a:ext cx="0" cy="355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CD2786-364C-4FD7-99CA-6C021B9D7EC8}"/>
              </a:ext>
            </a:extLst>
          </p:cNvPr>
          <p:cNvCxnSpPr>
            <a:cxnSpLocks/>
          </p:cNvCxnSpPr>
          <p:nvPr/>
        </p:nvCxnSpPr>
        <p:spPr>
          <a:xfrm flipV="1">
            <a:off x="3693571" y="2249909"/>
            <a:ext cx="878429" cy="8630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DF7EA-4078-464C-9F02-E1C7B1050828}"/>
              </a:ext>
            </a:extLst>
          </p:cNvPr>
          <p:cNvSpPr/>
          <p:nvPr/>
        </p:nvSpPr>
        <p:spPr>
          <a:xfrm>
            <a:off x="5531101" y="3003018"/>
            <a:ext cx="3076240" cy="108844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BBC532-98B2-40EB-BE7B-4F1040E87F47}"/>
              </a:ext>
            </a:extLst>
          </p:cNvPr>
          <p:cNvSpPr/>
          <p:nvPr/>
        </p:nvSpPr>
        <p:spPr>
          <a:xfrm>
            <a:off x="6536405" y="3281424"/>
            <a:ext cx="967259" cy="45013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Stopped</a:t>
            </a:r>
            <a:endParaRPr lang="en-GB" sz="1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641BAF-90B7-498B-BB88-BE37A05EFCDE}"/>
              </a:ext>
            </a:extLst>
          </p:cNvPr>
          <p:cNvSpPr/>
          <p:nvPr/>
        </p:nvSpPr>
        <p:spPr>
          <a:xfrm>
            <a:off x="6536405" y="1686925"/>
            <a:ext cx="911418" cy="475336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Started</a:t>
            </a:r>
            <a:endParaRPr lang="en-GB" sz="1000" dirty="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86B1D6-0835-4D03-BB62-CECC104019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706" t="22291" r="69362" b="19001"/>
          <a:stretch/>
        </p:blipFill>
        <p:spPr>
          <a:xfrm>
            <a:off x="1695815" y="3257272"/>
            <a:ext cx="985603" cy="13482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8A1782-F96B-403F-ACEB-B51281B350B1}"/>
              </a:ext>
            </a:extLst>
          </p:cNvPr>
          <p:cNvSpPr/>
          <p:nvPr/>
        </p:nvSpPr>
        <p:spPr>
          <a:xfrm>
            <a:off x="1745266" y="2826574"/>
            <a:ext cx="1926762" cy="1797615"/>
          </a:xfrm>
          <a:custGeom>
            <a:avLst/>
            <a:gdLst>
              <a:gd name="connsiteX0" fmla="*/ 0 w 1926762"/>
              <a:gd name="connsiteY0" fmla="*/ 0 h 1797615"/>
              <a:gd name="connsiteX1" fmla="*/ 462423 w 1926762"/>
              <a:gd name="connsiteY1" fmla="*/ 0 h 1797615"/>
              <a:gd name="connsiteX2" fmla="*/ 982649 w 1926762"/>
              <a:gd name="connsiteY2" fmla="*/ 0 h 1797615"/>
              <a:gd name="connsiteX3" fmla="*/ 1425804 w 1926762"/>
              <a:gd name="connsiteY3" fmla="*/ 0 h 1797615"/>
              <a:gd name="connsiteX4" fmla="*/ 1926762 w 1926762"/>
              <a:gd name="connsiteY4" fmla="*/ 0 h 1797615"/>
              <a:gd name="connsiteX5" fmla="*/ 1926762 w 1926762"/>
              <a:gd name="connsiteY5" fmla="*/ 581229 h 1797615"/>
              <a:gd name="connsiteX6" fmla="*/ 1926762 w 1926762"/>
              <a:gd name="connsiteY6" fmla="*/ 1126505 h 1797615"/>
              <a:gd name="connsiteX7" fmla="*/ 1926762 w 1926762"/>
              <a:gd name="connsiteY7" fmla="*/ 1797615 h 1797615"/>
              <a:gd name="connsiteX8" fmla="*/ 1502874 w 1926762"/>
              <a:gd name="connsiteY8" fmla="*/ 1797615 h 1797615"/>
              <a:gd name="connsiteX9" fmla="*/ 1021184 w 1926762"/>
              <a:gd name="connsiteY9" fmla="*/ 1797615 h 1797615"/>
              <a:gd name="connsiteX10" fmla="*/ 520226 w 1926762"/>
              <a:gd name="connsiteY10" fmla="*/ 1797615 h 1797615"/>
              <a:gd name="connsiteX11" fmla="*/ 0 w 1926762"/>
              <a:gd name="connsiteY11" fmla="*/ 1797615 h 1797615"/>
              <a:gd name="connsiteX12" fmla="*/ 0 w 1926762"/>
              <a:gd name="connsiteY12" fmla="*/ 1180434 h 1797615"/>
              <a:gd name="connsiteX13" fmla="*/ 0 w 1926762"/>
              <a:gd name="connsiteY13" fmla="*/ 635157 h 1797615"/>
              <a:gd name="connsiteX14" fmla="*/ 0 w 1926762"/>
              <a:gd name="connsiteY14" fmla="*/ 0 h 179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6762" h="1797615" extrusionOk="0">
                <a:moveTo>
                  <a:pt x="0" y="0"/>
                </a:moveTo>
                <a:cubicBezTo>
                  <a:pt x="165133" y="-13335"/>
                  <a:pt x="261478" y="38681"/>
                  <a:pt x="462423" y="0"/>
                </a:cubicBezTo>
                <a:cubicBezTo>
                  <a:pt x="663368" y="-38681"/>
                  <a:pt x="871355" y="36851"/>
                  <a:pt x="982649" y="0"/>
                </a:cubicBezTo>
                <a:cubicBezTo>
                  <a:pt x="1093943" y="-36851"/>
                  <a:pt x="1296981" y="17757"/>
                  <a:pt x="1425804" y="0"/>
                </a:cubicBezTo>
                <a:cubicBezTo>
                  <a:pt x="1554627" y="-17757"/>
                  <a:pt x="1700735" y="33803"/>
                  <a:pt x="1926762" y="0"/>
                </a:cubicBezTo>
                <a:cubicBezTo>
                  <a:pt x="1936799" y="202879"/>
                  <a:pt x="1878127" y="377806"/>
                  <a:pt x="1926762" y="581229"/>
                </a:cubicBezTo>
                <a:cubicBezTo>
                  <a:pt x="1975397" y="784652"/>
                  <a:pt x="1877285" y="919818"/>
                  <a:pt x="1926762" y="1126505"/>
                </a:cubicBezTo>
                <a:cubicBezTo>
                  <a:pt x="1976239" y="1333192"/>
                  <a:pt x="1871267" y="1548381"/>
                  <a:pt x="1926762" y="1797615"/>
                </a:cubicBezTo>
                <a:cubicBezTo>
                  <a:pt x="1807570" y="1823829"/>
                  <a:pt x="1674373" y="1793764"/>
                  <a:pt x="1502874" y="1797615"/>
                </a:cubicBezTo>
                <a:cubicBezTo>
                  <a:pt x="1331375" y="1801466"/>
                  <a:pt x="1216222" y="1770367"/>
                  <a:pt x="1021184" y="1797615"/>
                </a:cubicBezTo>
                <a:cubicBezTo>
                  <a:pt x="826146" y="1824863"/>
                  <a:pt x="644489" y="1793621"/>
                  <a:pt x="520226" y="1797615"/>
                </a:cubicBezTo>
                <a:cubicBezTo>
                  <a:pt x="395963" y="1801609"/>
                  <a:pt x="214204" y="1759625"/>
                  <a:pt x="0" y="1797615"/>
                </a:cubicBezTo>
                <a:cubicBezTo>
                  <a:pt x="-65225" y="1597648"/>
                  <a:pt x="12824" y="1404468"/>
                  <a:pt x="0" y="1180434"/>
                </a:cubicBezTo>
                <a:cubicBezTo>
                  <a:pt x="-12824" y="956400"/>
                  <a:pt x="11381" y="806989"/>
                  <a:pt x="0" y="635157"/>
                </a:cubicBezTo>
                <a:cubicBezTo>
                  <a:pt x="-11381" y="463325"/>
                  <a:pt x="6899" y="26138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5147407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0AD52-E4FA-4A39-A0D2-5C1656B905AA}"/>
              </a:ext>
            </a:extLst>
          </p:cNvPr>
          <p:cNvSpPr txBox="1"/>
          <p:nvPr/>
        </p:nvSpPr>
        <p:spPr>
          <a:xfrm>
            <a:off x="5303868" y="44507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AWS Identity and Access Management (IAM) 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5A4C63C-29A8-4AA7-9E0E-E6E6EA6BE0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19" t="24011" r="21338" b="22941"/>
          <a:stretch/>
        </p:blipFill>
        <p:spPr>
          <a:xfrm>
            <a:off x="7233650" y="126693"/>
            <a:ext cx="735471" cy="6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56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5;p9">
            <a:extLst>
              <a:ext uri="{FF2B5EF4-FFF2-40B4-BE49-F238E27FC236}">
                <a16:creationId xmlns:a16="http://schemas.microsoft.com/office/drawing/2014/main" id="{95AC060F-9B94-4430-8D45-E5F6E57EAC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;p3">
            <a:extLst>
              <a:ext uri="{FF2B5EF4-FFF2-40B4-BE49-F238E27FC236}">
                <a16:creationId xmlns:a16="http://schemas.microsoft.com/office/drawing/2014/main" id="{E5640A06-7D17-4BD2-AAE8-0CF05DF6CA5D}"/>
              </a:ext>
            </a:extLst>
          </p:cNvPr>
          <p:cNvSpPr txBox="1">
            <a:spLocks/>
          </p:cNvSpPr>
          <p:nvPr/>
        </p:nvSpPr>
        <p:spPr>
          <a:xfrm>
            <a:off x="1427433" y="1082838"/>
            <a:ext cx="20586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 b="0" i="0" u="none" strike="noStrike" cap="non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GB" dirty="0"/>
          </a:p>
        </p:txBody>
      </p:sp>
      <p:sp>
        <p:nvSpPr>
          <p:cNvPr id="11" name="Google Shape;71;p3">
            <a:extLst>
              <a:ext uri="{FF2B5EF4-FFF2-40B4-BE49-F238E27FC236}">
                <a16:creationId xmlns:a16="http://schemas.microsoft.com/office/drawing/2014/main" id="{923899F3-2B2B-47A8-8B6F-B61E12CDD7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1315" y="94479"/>
            <a:ext cx="3504497" cy="197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Growth</a:t>
            </a:r>
            <a:br>
              <a:rPr lang="en" sz="3200" dirty="0"/>
            </a:br>
            <a:br>
              <a:rPr lang="en" sz="3200" dirty="0"/>
            </a:br>
            <a:r>
              <a:rPr lang="en" sz="3200" dirty="0">
                <a:solidFill>
                  <a:schemeClr val="accent6"/>
                </a:solidFill>
              </a:rPr>
              <a:t>Splunk Licensing</a:t>
            </a:r>
            <a:endParaRPr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90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0D2D3D88-0C10-4AA9-B996-C15A93F2DD24}"/>
              </a:ext>
            </a:extLst>
          </p:cNvPr>
          <p:cNvSpPr txBox="1">
            <a:spLocks/>
          </p:cNvSpPr>
          <p:nvPr/>
        </p:nvSpPr>
        <p:spPr>
          <a:xfrm>
            <a:off x="1881573" y="309096"/>
            <a:ext cx="556931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4800"/>
            </a:pPr>
            <a:r>
              <a:rPr lang="en-GB" dirty="0"/>
              <a:t>Splunk Licenses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7B331-37CC-4C29-80ED-7EE255CCEEA4}"/>
              </a:ext>
            </a:extLst>
          </p:cNvPr>
          <p:cNvSpPr txBox="1"/>
          <p:nvPr/>
        </p:nvSpPr>
        <p:spPr>
          <a:xfrm>
            <a:off x="1781894" y="2175677"/>
            <a:ext cx="459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Splunk Developer License - 10GB</a:t>
            </a:r>
          </a:p>
          <a:p>
            <a:r>
              <a:rPr lang="en-GB" dirty="0">
                <a:hlinkClick r:id="rId3"/>
              </a:rPr>
              <a:t>https://dev.splunk.com/enterprise/dev_license/</a:t>
            </a:r>
            <a:r>
              <a:rPr lang="en-GB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C4136-D920-451D-8C08-F583995CEB52}"/>
              </a:ext>
            </a:extLst>
          </p:cNvPr>
          <p:cNvSpPr txBox="1"/>
          <p:nvPr/>
        </p:nvSpPr>
        <p:spPr>
          <a:xfrm>
            <a:off x="1781894" y="1305260"/>
            <a:ext cx="7027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Splunk Enterprise Dev/Test license - 50GB </a:t>
            </a:r>
          </a:p>
          <a:p>
            <a:r>
              <a:rPr lang="en-GB" dirty="0">
                <a:hlinkClick r:id="rId4"/>
              </a:rPr>
              <a:t>https://www.splunk.com/en_us/resources/personalized-dev-test-licenses.html</a:t>
            </a: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B0D73-A180-4C3A-B34F-536F01956CFC}"/>
              </a:ext>
            </a:extLst>
          </p:cNvPr>
          <p:cNvSpPr txBox="1"/>
          <p:nvPr/>
        </p:nvSpPr>
        <p:spPr>
          <a:xfrm>
            <a:off x="1781894" y="2962403"/>
            <a:ext cx="603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Splunk Enterprise License </a:t>
            </a:r>
          </a:p>
          <a:p>
            <a:r>
              <a:rPr lang="en-GB" dirty="0">
                <a:solidFill>
                  <a:schemeClr val="tx1"/>
                </a:solidFill>
                <a:hlinkClick r:id="rId5"/>
              </a:rPr>
              <a:t>https://www.splunk.com/en_us/software/splunk-enterprise.html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66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294967295"/>
          </p:nvPr>
        </p:nvSpPr>
        <p:spPr>
          <a:xfrm>
            <a:off x="782700" y="316304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>
                <a:solidFill>
                  <a:schemeClr val="lt1"/>
                </a:solidFill>
              </a:rPr>
              <a:t>Splunk Study Club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3" name="Google Shape;163;p13"/>
          <p:cNvGrpSpPr/>
          <p:nvPr/>
        </p:nvGrpSpPr>
        <p:grpSpPr>
          <a:xfrm>
            <a:off x="1173925" y="2109200"/>
            <a:ext cx="126900" cy="217958"/>
            <a:chOff x="1400350" y="1633625"/>
            <a:chExt cx="126900" cy="217958"/>
          </a:xfrm>
        </p:grpSpPr>
        <p:cxnSp>
          <p:nvCxnSpPr>
            <p:cNvPr id="164" name="Google Shape;164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65" name="Google Shape;165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3"/>
          <p:cNvGrpSpPr/>
          <p:nvPr/>
        </p:nvGrpSpPr>
        <p:grpSpPr>
          <a:xfrm>
            <a:off x="2814400" y="3701125"/>
            <a:ext cx="126900" cy="217958"/>
            <a:chOff x="1400350" y="1633625"/>
            <a:chExt cx="126900" cy="217958"/>
          </a:xfrm>
        </p:grpSpPr>
        <p:cxnSp>
          <p:nvCxnSpPr>
            <p:cNvPr id="167" name="Google Shape;167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68" name="Google Shape;168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3"/>
          <p:cNvGrpSpPr/>
          <p:nvPr/>
        </p:nvGrpSpPr>
        <p:grpSpPr>
          <a:xfrm>
            <a:off x="3888725" y="1855975"/>
            <a:ext cx="126900" cy="217958"/>
            <a:chOff x="1400350" y="1633625"/>
            <a:chExt cx="126900" cy="217958"/>
          </a:xfrm>
        </p:grpSpPr>
        <p:cxnSp>
          <p:nvCxnSpPr>
            <p:cNvPr id="170" name="Google Shape;170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71" name="Google Shape;171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3"/>
          <p:cNvGrpSpPr/>
          <p:nvPr/>
        </p:nvGrpSpPr>
        <p:grpSpPr>
          <a:xfrm>
            <a:off x="6015258" y="2445140"/>
            <a:ext cx="126900" cy="217958"/>
            <a:chOff x="1400350" y="1633625"/>
            <a:chExt cx="126900" cy="217958"/>
          </a:xfrm>
        </p:grpSpPr>
        <p:cxnSp>
          <p:nvCxnSpPr>
            <p:cNvPr id="173" name="Google Shape;173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74" name="Google Shape;174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13"/>
          <p:cNvGrpSpPr/>
          <p:nvPr/>
        </p:nvGrpSpPr>
        <p:grpSpPr>
          <a:xfrm>
            <a:off x="4573115" y="3968625"/>
            <a:ext cx="126900" cy="217958"/>
            <a:chOff x="1400350" y="1633625"/>
            <a:chExt cx="126900" cy="217958"/>
          </a:xfrm>
        </p:grpSpPr>
        <p:cxnSp>
          <p:nvCxnSpPr>
            <p:cNvPr id="176" name="Google Shape;176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77" name="Google Shape;177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7394825" y="4108550"/>
            <a:ext cx="126900" cy="217958"/>
            <a:chOff x="1400350" y="1633625"/>
            <a:chExt cx="126900" cy="217958"/>
          </a:xfrm>
        </p:grpSpPr>
        <p:cxnSp>
          <p:nvCxnSpPr>
            <p:cNvPr id="179" name="Google Shape;179;p13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80" name="Google Shape;180;p13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343F4-C05A-4684-AEEB-B30ED9C1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3" b="19780"/>
          <a:stretch/>
        </p:blipFill>
        <p:spPr>
          <a:xfrm>
            <a:off x="96982" y="4123841"/>
            <a:ext cx="1971674" cy="872836"/>
          </a:xfrm>
          <a:prstGeom prst="rect">
            <a:avLst/>
          </a:prstGeom>
        </p:spPr>
      </p:pic>
      <p:pic>
        <p:nvPicPr>
          <p:cNvPr id="25" name="Picture 24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7CBCDE78-8D1A-4A9D-9177-496AC93A4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21" y="2061314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DCEB262B-E82B-4BED-A890-8FFC0026A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50" y="3558035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18245A79-B868-4F42-8CB0-16A162848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6" y="3714604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D2E5A8C8-D5BC-4BD5-BE7E-01674CC1A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82" y="1904581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C99C494B-0867-4993-968C-A0FC7B154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27" y="3384888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472C5B06-8D05-464E-9E1D-BF2DA1FE6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37" y="1341342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1" name="Google Shape;169;p13">
            <a:extLst>
              <a:ext uri="{FF2B5EF4-FFF2-40B4-BE49-F238E27FC236}">
                <a16:creationId xmlns:a16="http://schemas.microsoft.com/office/drawing/2014/main" id="{A617A7A3-BDBF-4179-97FF-8B60E6536ACA}"/>
              </a:ext>
            </a:extLst>
          </p:cNvPr>
          <p:cNvGrpSpPr/>
          <p:nvPr/>
        </p:nvGrpSpPr>
        <p:grpSpPr>
          <a:xfrm>
            <a:off x="5317837" y="1368378"/>
            <a:ext cx="126900" cy="217958"/>
            <a:chOff x="1400350" y="1633625"/>
            <a:chExt cx="126900" cy="217958"/>
          </a:xfrm>
        </p:grpSpPr>
        <p:cxnSp>
          <p:nvCxnSpPr>
            <p:cNvPr id="32" name="Google Shape;170;p13">
              <a:extLst>
                <a:ext uri="{FF2B5EF4-FFF2-40B4-BE49-F238E27FC236}">
                  <a16:creationId xmlns:a16="http://schemas.microsoft.com/office/drawing/2014/main" id="{65FEB78E-532B-4182-98AC-281D3CBB1EBD}"/>
                </a:ext>
              </a:extLst>
            </p:cNvPr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3" name="Google Shape;171;p13">
              <a:extLst>
                <a:ext uri="{FF2B5EF4-FFF2-40B4-BE49-F238E27FC236}">
                  <a16:creationId xmlns:a16="http://schemas.microsoft.com/office/drawing/2014/main" id="{7B2F06D2-864C-4FFA-8C9C-368860C61142}"/>
                </a:ext>
              </a:extLst>
            </p:cNvPr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Picture 33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0D37004C-C2BD-4685-B7A3-66D6F6780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13" y="1583268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5" name="Google Shape;163;p13">
            <a:extLst>
              <a:ext uri="{FF2B5EF4-FFF2-40B4-BE49-F238E27FC236}">
                <a16:creationId xmlns:a16="http://schemas.microsoft.com/office/drawing/2014/main" id="{931B9458-5AB8-4A43-98DC-2DB549DAC846}"/>
              </a:ext>
            </a:extLst>
          </p:cNvPr>
          <p:cNvGrpSpPr/>
          <p:nvPr/>
        </p:nvGrpSpPr>
        <p:grpSpPr>
          <a:xfrm>
            <a:off x="1173925" y="1290678"/>
            <a:ext cx="126900" cy="217958"/>
            <a:chOff x="1400350" y="1633625"/>
            <a:chExt cx="126900" cy="217958"/>
          </a:xfrm>
        </p:grpSpPr>
        <p:cxnSp>
          <p:nvCxnSpPr>
            <p:cNvPr id="36" name="Google Shape;164;p13">
              <a:extLst>
                <a:ext uri="{FF2B5EF4-FFF2-40B4-BE49-F238E27FC236}">
                  <a16:creationId xmlns:a16="http://schemas.microsoft.com/office/drawing/2014/main" id="{4E31C553-65E1-46BD-863E-BEC0029B6881}"/>
                </a:ext>
              </a:extLst>
            </p:cNvPr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7" name="Google Shape;165;p13">
              <a:extLst>
                <a:ext uri="{FF2B5EF4-FFF2-40B4-BE49-F238E27FC236}">
                  <a16:creationId xmlns:a16="http://schemas.microsoft.com/office/drawing/2014/main" id="{D14A1CF4-160C-4FEA-8B07-3E58874994B5}"/>
                </a:ext>
              </a:extLst>
            </p:cNvPr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" name="Picture 37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03E324B3-BC3E-491B-82B7-237446E6E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41" y="1319052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9" name="Google Shape;175;p13">
            <a:extLst>
              <a:ext uri="{FF2B5EF4-FFF2-40B4-BE49-F238E27FC236}">
                <a16:creationId xmlns:a16="http://schemas.microsoft.com/office/drawing/2014/main" id="{989845DE-1717-47D9-B88A-7BF32FA93589}"/>
              </a:ext>
            </a:extLst>
          </p:cNvPr>
          <p:cNvGrpSpPr/>
          <p:nvPr/>
        </p:nvGrpSpPr>
        <p:grpSpPr>
          <a:xfrm>
            <a:off x="4035014" y="2780022"/>
            <a:ext cx="126900" cy="217958"/>
            <a:chOff x="1400350" y="1633625"/>
            <a:chExt cx="126900" cy="217958"/>
          </a:xfrm>
        </p:grpSpPr>
        <p:cxnSp>
          <p:nvCxnSpPr>
            <p:cNvPr id="40" name="Google Shape;176;p13">
              <a:extLst>
                <a:ext uri="{FF2B5EF4-FFF2-40B4-BE49-F238E27FC236}">
                  <a16:creationId xmlns:a16="http://schemas.microsoft.com/office/drawing/2014/main" id="{1CCCDC90-B74F-4C9D-BD2B-BE6EED67CE78}"/>
                </a:ext>
              </a:extLst>
            </p:cNvPr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41" name="Google Shape;177;p13">
              <a:extLst>
                <a:ext uri="{FF2B5EF4-FFF2-40B4-BE49-F238E27FC236}">
                  <a16:creationId xmlns:a16="http://schemas.microsoft.com/office/drawing/2014/main" id="{461108B1-E1CC-4CF6-967E-4752AADD9F53}"/>
                </a:ext>
              </a:extLst>
            </p:cNvPr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" name="Picture 41" descr="A picture containing text, people, computer, group&#10;&#10;Description automatically generated">
            <a:extLst>
              <a:ext uri="{FF2B5EF4-FFF2-40B4-BE49-F238E27FC236}">
                <a16:creationId xmlns:a16="http://schemas.microsoft.com/office/drawing/2014/main" id="{2E9C8FE3-5B1E-4785-A3BF-34462A0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00" y="2463785"/>
            <a:ext cx="818473" cy="409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/>
          <p:nvPr/>
        </p:nvSpPr>
        <p:spPr>
          <a:xfrm>
            <a:off x="5143372" y="2793626"/>
            <a:ext cx="1416000" cy="6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Suman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Gajavelly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CTO / Co-founder</a:t>
            </a:r>
            <a:endParaRPr sz="800" b="0" i="0" u="none" strike="noStrike" cap="none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BitsIO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</a:t>
            </a:r>
            <a:endParaRPr sz="14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E701D318-0B6F-429A-AB2C-517B9A09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82" y="1126774"/>
            <a:ext cx="1971354" cy="1539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240FE-7AE4-4006-9285-B0D762B2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631" y="956980"/>
            <a:ext cx="1709482" cy="1709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474;p30">
            <a:extLst>
              <a:ext uri="{FF2B5EF4-FFF2-40B4-BE49-F238E27FC236}">
                <a16:creationId xmlns:a16="http://schemas.microsoft.com/office/drawing/2014/main" id="{D917D976-972A-432C-B164-CB8F05D05479}"/>
              </a:ext>
            </a:extLst>
          </p:cNvPr>
          <p:cNvSpPr txBox="1"/>
          <p:nvPr/>
        </p:nvSpPr>
        <p:spPr>
          <a:xfrm>
            <a:off x="1424102" y="3322591"/>
            <a:ext cx="2545223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@aleemcummins</a:t>
            </a:r>
            <a:br>
              <a:rPr lang="en-US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https://www.linkedin.com/in/aleemcummins</a:t>
            </a:r>
            <a:b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 err="1">
                <a:solidFill>
                  <a:schemeClr val="dk2"/>
                </a:solidFill>
                <a:latin typeface="Inter"/>
                <a:ea typeface="Inter"/>
                <a:sym typeface="Inter"/>
              </a:rPr>
              <a:t>aleem@splunkstudy.club</a:t>
            </a:r>
            <a:endParaRPr lang="en-GB" sz="900" dirty="0">
              <a:solidFill>
                <a:schemeClr val="dk2"/>
              </a:solidFill>
              <a:latin typeface="Inter"/>
              <a:ea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SplunkTrust</a:t>
            </a:r>
            <a:b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 User Group London</a:t>
            </a:r>
            <a:b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</a:br>
            <a:r>
              <a:rPr lang="en-GB" sz="900" dirty="0">
                <a:solidFill>
                  <a:schemeClr val="tx1"/>
                </a:solidFill>
                <a:latin typeface="Inter"/>
                <a:ea typeface="Inter"/>
                <a:sym typeface="Inter"/>
              </a:rPr>
              <a:t>Splunk Study Club</a:t>
            </a:r>
            <a:endParaRPr sz="900" dirty="0">
              <a:solidFill>
                <a:schemeClr val="tx1"/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18" name="Google Shape;474;p30">
            <a:extLst>
              <a:ext uri="{FF2B5EF4-FFF2-40B4-BE49-F238E27FC236}">
                <a16:creationId xmlns:a16="http://schemas.microsoft.com/office/drawing/2014/main" id="{9D3D9A89-81C4-4AED-BB41-DDB2CC8D4060}"/>
              </a:ext>
            </a:extLst>
          </p:cNvPr>
          <p:cNvSpPr txBox="1"/>
          <p:nvPr/>
        </p:nvSpPr>
        <p:spPr>
          <a:xfrm>
            <a:off x="4464753" y="3373572"/>
            <a:ext cx="2927770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400"/>
              </a:spcBef>
              <a:spcAft>
                <a:spcPts val="400"/>
              </a:spcAft>
              <a:buSzPts val="1400"/>
              <a:buNone/>
              <a:defRPr sz="900">
                <a:solidFill>
                  <a:schemeClr val="dk2"/>
                </a:solidFill>
                <a:latin typeface="Inter"/>
                <a:ea typeface="Inter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@sumangajavelly </a:t>
            </a:r>
            <a:r>
              <a:rPr lang="en-GB" dirty="0">
                <a:solidFill>
                  <a:schemeClr val="tx1"/>
                </a:solidFill>
                <a:sym typeface="Inter"/>
              </a:rPr>
              <a:t>https://www.linkedin.com/in/sumangajavelly</a:t>
            </a:r>
            <a:br>
              <a:rPr lang="en-GB" dirty="0">
                <a:solidFill>
                  <a:schemeClr val="tx1"/>
                </a:solidFill>
                <a:sym typeface="Inter"/>
              </a:rPr>
            </a:br>
            <a:r>
              <a:rPr lang="en-GB" dirty="0"/>
              <a:t>suman.g@bitsioinc.com</a:t>
            </a:r>
            <a:endParaRPr lang="en-GB" dirty="0">
              <a:solidFill>
                <a:schemeClr val="tx1"/>
              </a:solidFill>
              <a:sym typeface="Inter"/>
            </a:endParaRPr>
          </a:p>
          <a:p>
            <a:r>
              <a:rPr lang="en-GB" dirty="0">
                <a:solidFill>
                  <a:schemeClr val="tx1"/>
                </a:solidFill>
                <a:sym typeface="Inter"/>
              </a:rPr>
              <a:t>Fort Worth Splunk User Group</a:t>
            </a:r>
            <a:endParaRPr dirty="0">
              <a:solidFill>
                <a:schemeClr val="tx1"/>
              </a:solidFill>
              <a:sym typeface="Inter"/>
            </a:endParaRPr>
          </a:p>
        </p:txBody>
      </p:sp>
      <p:sp>
        <p:nvSpPr>
          <p:cNvPr id="11" name="Google Shape;298;p22">
            <a:extLst>
              <a:ext uri="{FF2B5EF4-FFF2-40B4-BE49-F238E27FC236}">
                <a16:creationId xmlns:a16="http://schemas.microsoft.com/office/drawing/2014/main" id="{1926FDDA-4CC1-4AB7-958B-E6137E35429B}"/>
              </a:ext>
            </a:extLst>
          </p:cNvPr>
          <p:cNvSpPr txBox="1">
            <a:spLocks/>
          </p:cNvSpPr>
          <p:nvPr/>
        </p:nvSpPr>
        <p:spPr>
          <a:xfrm>
            <a:off x="469171" y="156407"/>
            <a:ext cx="588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z="6800" dirty="0"/>
              <a:t>Thanks!</a:t>
            </a:r>
          </a:p>
        </p:txBody>
      </p:sp>
      <p:sp>
        <p:nvSpPr>
          <p:cNvPr id="12" name="Google Shape;299;p22">
            <a:extLst>
              <a:ext uri="{FF2B5EF4-FFF2-40B4-BE49-F238E27FC236}">
                <a16:creationId xmlns:a16="http://schemas.microsoft.com/office/drawing/2014/main" id="{A943E36F-25A7-470F-AC64-6C02C79238BD}"/>
              </a:ext>
            </a:extLst>
          </p:cNvPr>
          <p:cNvSpPr txBox="1">
            <a:spLocks/>
          </p:cNvSpPr>
          <p:nvPr/>
        </p:nvSpPr>
        <p:spPr>
          <a:xfrm>
            <a:off x="4996631" y="81131"/>
            <a:ext cx="3756001" cy="6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3600" dirty="0">
                <a:solidFill>
                  <a:schemeClr val="accent2"/>
                </a:solidFill>
              </a:rPr>
              <a:t>Any questions?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CF82E-8F8F-4B3E-A101-821EE78E6096}"/>
              </a:ext>
            </a:extLst>
          </p:cNvPr>
          <p:cNvSpPr txBox="1"/>
          <p:nvPr/>
        </p:nvSpPr>
        <p:spPr>
          <a:xfrm>
            <a:off x="1018603" y="4737030"/>
            <a:ext cx="308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http://slack.splunkstudy.club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67ECD-AF43-4CEB-8632-21199E7A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18" y="4632057"/>
            <a:ext cx="352425" cy="342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AD01B8-7CBD-440F-9DE2-237511E8AC57}"/>
              </a:ext>
            </a:extLst>
          </p:cNvPr>
          <p:cNvSpPr txBox="1"/>
          <p:nvPr/>
        </p:nvSpPr>
        <p:spPr>
          <a:xfrm>
            <a:off x="4464753" y="4719469"/>
            <a:ext cx="308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https://github.com/SplunkStudyClub</a:t>
            </a:r>
          </a:p>
        </p:txBody>
      </p:sp>
      <p:pic>
        <p:nvPicPr>
          <p:cNvPr id="1026" name="Picture 2" descr="How to Auto-sync Update from One Github Repository to Other Repository  Using Github Workflow | by Wendy Yanto | The Startup | Medium">
            <a:extLst>
              <a:ext uri="{FF2B5EF4-FFF2-40B4-BE49-F238E27FC236}">
                <a16:creationId xmlns:a16="http://schemas.microsoft.com/office/drawing/2014/main" id="{1D5F7E60-9EB1-4871-A21D-1BCB4348D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r="18902"/>
          <a:stretch/>
        </p:blipFill>
        <p:spPr bwMode="auto">
          <a:xfrm>
            <a:off x="4027394" y="4649880"/>
            <a:ext cx="437359" cy="3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74;p30">
            <a:extLst>
              <a:ext uri="{FF2B5EF4-FFF2-40B4-BE49-F238E27FC236}">
                <a16:creationId xmlns:a16="http://schemas.microsoft.com/office/drawing/2014/main" id="{BC71933B-456E-4661-ACDC-875912A476EB}"/>
              </a:ext>
            </a:extLst>
          </p:cNvPr>
          <p:cNvSpPr txBox="1"/>
          <p:nvPr/>
        </p:nvSpPr>
        <p:spPr>
          <a:xfrm>
            <a:off x="1800076" y="2781544"/>
            <a:ext cx="2002658" cy="5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Aleem Cummins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 b="0" i="0" u="none" strike="noStrike" cap="none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Community Enablement Warrior</a:t>
            </a:r>
            <a:endParaRPr sz="800" b="0" i="0" u="none" strike="noStrike" cap="none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900" dirty="0">
                <a:solidFill>
                  <a:schemeClr val="dk2"/>
                </a:solidFill>
                <a:latin typeface="Inter"/>
                <a:ea typeface="Inter"/>
                <a:sym typeface="Inter"/>
              </a:rPr>
              <a:t>Independent</a:t>
            </a:r>
            <a:endParaRPr sz="900" dirty="0">
              <a:solidFill>
                <a:schemeClr val="dk2"/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BA790-E8D6-4CD4-9C8B-7D4A198F375B}"/>
              </a:ext>
            </a:extLst>
          </p:cNvPr>
          <p:cNvSpPr txBox="1"/>
          <p:nvPr/>
        </p:nvSpPr>
        <p:spPr>
          <a:xfrm>
            <a:off x="1365660" y="4300768"/>
            <a:ext cx="5597124" cy="33855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6"/>
                </a:solidFill>
              </a:rPr>
              <a:t>Request your own DNS zone at http://ddns.splunkstudy.club</a:t>
            </a:r>
          </a:p>
        </p:txBody>
      </p:sp>
    </p:spTree>
    <p:extLst>
      <p:ext uri="{BB962C8B-B14F-4D97-AF65-F5344CB8AC3E}">
        <p14:creationId xmlns:p14="http://schemas.microsoft.com/office/powerpoint/2010/main" val="91089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6C9CC-CE37-4655-8853-40D88F422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0" t="4574" r="12094" b="21993"/>
          <a:stretch/>
        </p:blipFill>
        <p:spPr>
          <a:xfrm>
            <a:off x="477371" y="620193"/>
            <a:ext cx="3738282" cy="377699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4A5D6-9AE4-41AF-90A1-FF8D05818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1" t="4836" r="10137" b="41700"/>
          <a:stretch/>
        </p:blipFill>
        <p:spPr>
          <a:xfrm>
            <a:off x="4793876" y="620193"/>
            <a:ext cx="3597089" cy="274992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68565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C4AEC6-8888-4FF9-BD5A-3AFAC940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3" b="14748"/>
          <a:stretch/>
        </p:blipFill>
        <p:spPr>
          <a:xfrm>
            <a:off x="132991" y="329453"/>
            <a:ext cx="4077418" cy="414251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C7A478-4EC8-420E-B98B-6913143A6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" t="1" r="11920" b="26282"/>
          <a:stretch/>
        </p:blipFill>
        <p:spPr>
          <a:xfrm>
            <a:off x="4363571" y="329453"/>
            <a:ext cx="4272348" cy="3782291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8559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141B19-7EC5-4BCA-8C19-C0857FA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4" y="456920"/>
            <a:ext cx="6026109" cy="366806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12522-8EBF-4F36-AED3-8CD951E48F68}"/>
              </a:ext>
            </a:extLst>
          </p:cNvPr>
          <p:cNvSpPr txBox="1"/>
          <p:nvPr/>
        </p:nvSpPr>
        <p:spPr>
          <a:xfrm>
            <a:off x="2673728" y="4321556"/>
            <a:ext cx="2718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Wait for this email to come through</a:t>
            </a:r>
            <a:endParaRPr lang="en-GB" sz="1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45245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3075</Words>
  <Application>Microsoft Office PowerPoint</Application>
  <PresentationFormat>On-screen Show (16:9)</PresentationFormat>
  <Paragraphs>284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Consolas</vt:lpstr>
      <vt:lpstr>Calibri</vt:lpstr>
      <vt:lpstr>Inter</vt:lpstr>
      <vt:lpstr>Arial</vt:lpstr>
      <vt:lpstr>Joan template</vt:lpstr>
      <vt:lpstr>AWS Splunk Environments:  A step by step guide to empowering collaborative community learning</vt:lpstr>
      <vt:lpstr>Your Presenters</vt:lpstr>
      <vt:lpstr>Session Agenda</vt:lpstr>
      <vt:lpstr>AWS   Sign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AWS: Security   SecurityGroups</vt:lpstr>
      <vt:lpstr>PowerPoint Presentation</vt:lpstr>
      <vt:lpstr>PowerPoint Presentation</vt:lpstr>
      <vt:lpstr>PowerPoint Presentation</vt:lpstr>
      <vt:lpstr>PowerPoint Presentation</vt:lpstr>
      <vt:lpstr>AWS: Security   Keys</vt:lpstr>
      <vt:lpstr>PowerPoint Presentation</vt:lpstr>
      <vt:lpstr>PowerPoint Presentation</vt:lpstr>
      <vt:lpstr>AWS: Security   Access</vt:lpstr>
      <vt:lpstr>PowerPoint Presentation</vt:lpstr>
      <vt:lpstr>PowerPoint Presentation</vt:lpstr>
      <vt:lpstr>AWS: Keeping lights on  Updating DNS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AWS: Keeping lights on  Minimising Costs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Growth  Splunk Licensing</vt:lpstr>
      <vt:lpstr>PowerPoint Presentation</vt:lpstr>
      <vt:lpstr>Splunk Study Club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Rich</dc:creator>
  <cp:lastModifiedBy>Aleem Cummins</cp:lastModifiedBy>
  <cp:revision>124</cp:revision>
  <dcterms:modified xsi:type="dcterms:W3CDTF">2021-04-15T18:49:33Z</dcterms:modified>
</cp:coreProperties>
</file>